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comments/modernComment_15C_1E903670.xml" ContentType="application/vnd.ms-powerpoint.comments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comments/modernComment_162_6F8A7111.xml" ContentType="application/vnd.ms-powerpoint.comments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92" r:id="rId1"/>
  </p:sldMasterIdLst>
  <p:notesMasterIdLst>
    <p:notesMasterId r:id="rId94"/>
  </p:notesMasterIdLst>
  <p:sldIdLst>
    <p:sldId id="267" r:id="rId2"/>
    <p:sldId id="273" r:id="rId3"/>
    <p:sldId id="373" r:id="rId4"/>
    <p:sldId id="397" r:id="rId5"/>
    <p:sldId id="396" r:id="rId6"/>
    <p:sldId id="315" r:id="rId7"/>
    <p:sldId id="395" r:id="rId8"/>
    <p:sldId id="316" r:id="rId9"/>
    <p:sldId id="400" r:id="rId10"/>
    <p:sldId id="399" r:id="rId11"/>
    <p:sldId id="324" r:id="rId12"/>
    <p:sldId id="318" r:id="rId13"/>
    <p:sldId id="323" r:id="rId14"/>
    <p:sldId id="398" r:id="rId15"/>
    <p:sldId id="410" r:id="rId16"/>
    <p:sldId id="409" r:id="rId17"/>
    <p:sldId id="408" r:id="rId18"/>
    <p:sldId id="407" r:id="rId19"/>
    <p:sldId id="406" r:id="rId20"/>
    <p:sldId id="405" r:id="rId21"/>
    <p:sldId id="319" r:id="rId22"/>
    <p:sldId id="404" r:id="rId23"/>
    <p:sldId id="403" r:id="rId24"/>
    <p:sldId id="402" r:id="rId25"/>
    <p:sldId id="401" r:id="rId26"/>
    <p:sldId id="322" r:id="rId27"/>
    <p:sldId id="376" r:id="rId28"/>
    <p:sldId id="344" r:id="rId29"/>
    <p:sldId id="418" r:id="rId30"/>
    <p:sldId id="419" r:id="rId31"/>
    <p:sldId id="421" r:id="rId32"/>
    <p:sldId id="420" r:id="rId33"/>
    <p:sldId id="423" r:id="rId34"/>
    <p:sldId id="424" r:id="rId35"/>
    <p:sldId id="348" r:id="rId36"/>
    <p:sldId id="427" r:id="rId37"/>
    <p:sldId id="426" r:id="rId38"/>
    <p:sldId id="425" r:id="rId39"/>
    <p:sldId id="349" r:id="rId40"/>
    <p:sldId id="422" r:id="rId41"/>
    <p:sldId id="429" r:id="rId42"/>
    <p:sldId id="428" r:id="rId43"/>
    <p:sldId id="350" r:id="rId44"/>
    <p:sldId id="386" r:id="rId45"/>
    <p:sldId id="361" r:id="rId46"/>
    <p:sldId id="365" r:id="rId47"/>
    <p:sldId id="364" r:id="rId48"/>
    <p:sldId id="358" r:id="rId49"/>
    <p:sldId id="360" r:id="rId50"/>
    <p:sldId id="354" r:id="rId51"/>
    <p:sldId id="389" r:id="rId52"/>
    <p:sldId id="390" r:id="rId53"/>
    <p:sldId id="355" r:id="rId54"/>
    <p:sldId id="392" r:id="rId55"/>
    <p:sldId id="391" r:id="rId56"/>
    <p:sldId id="379" r:id="rId57"/>
    <p:sldId id="343" r:id="rId58"/>
    <p:sldId id="326" r:id="rId59"/>
    <p:sldId id="331" r:id="rId60"/>
    <p:sldId id="330" r:id="rId61"/>
    <p:sldId id="332" r:id="rId62"/>
    <p:sldId id="374" r:id="rId63"/>
    <p:sldId id="375" r:id="rId64"/>
    <p:sldId id="377" r:id="rId65"/>
    <p:sldId id="378" r:id="rId66"/>
    <p:sldId id="329" r:id="rId67"/>
    <p:sldId id="333" r:id="rId68"/>
    <p:sldId id="381" r:id="rId69"/>
    <p:sldId id="382" r:id="rId70"/>
    <p:sldId id="334" r:id="rId71"/>
    <p:sldId id="335" r:id="rId72"/>
    <p:sldId id="384" r:id="rId73"/>
    <p:sldId id="385" r:id="rId74"/>
    <p:sldId id="327" r:id="rId75"/>
    <p:sldId id="393" r:id="rId76"/>
    <p:sldId id="337" r:id="rId77"/>
    <p:sldId id="338" r:id="rId78"/>
    <p:sldId id="339" r:id="rId79"/>
    <p:sldId id="340" r:id="rId80"/>
    <p:sldId id="341" r:id="rId81"/>
    <p:sldId id="351" r:id="rId82"/>
    <p:sldId id="388" r:id="rId83"/>
    <p:sldId id="380" r:id="rId84"/>
    <p:sldId id="417" r:id="rId85"/>
    <p:sldId id="416" r:id="rId86"/>
    <p:sldId id="415" r:id="rId87"/>
    <p:sldId id="414" r:id="rId88"/>
    <p:sldId id="413" r:id="rId89"/>
    <p:sldId id="412" r:id="rId90"/>
    <p:sldId id="411" r:id="rId91"/>
    <p:sldId id="352" r:id="rId92"/>
    <p:sldId id="394" r:id="rId93"/>
  </p:sldIdLst>
  <p:sldSz cx="9144000" cy="5715000" type="screen16x1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BB8E3622-6C3D-57F6-464A-7C612409406F}" name="Merlin Giovanni" initials="MG" userId="S::giovanni.merlin@studenti.unipd.it::a7f433c1-a695-4534-a45f-1feee79185ea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7E670"/>
    <a:srgbClr val="31F50A"/>
    <a:srgbClr val="0016BF"/>
    <a:srgbClr val="55FF33"/>
    <a:srgbClr val="A2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14F4683-26EA-2B24-F91F-E8E8FDD067C2}" v="1769" dt="2023-06-05T16:03:55"/>
    <p1510:client id="{018C208E-5CD7-EF2F-C7D3-5E5E0478633A}" v="165" dt="2023-06-01T16:31:07.028"/>
    <p1510:client id="{1872BF91-0584-73AA-6A03-DD77798174B0}" v="66" dt="2022-09-08T05:48:13.617"/>
    <p1510:client id="{1E51D3A6-ED53-99BC-8E07-D80ACD9FAB99}" v="121" dt="2023-06-08T20:02:14.658"/>
    <p1510:client id="{224454F6-9387-5172-9D35-ACE0B55881A7}" v="679" dt="2023-06-06T13:36:44.078"/>
    <p1510:client id="{28342B68-67A7-8882-F5A7-138958010828}" v="101" dt="2023-05-31T09:54:37.825"/>
    <p1510:client id="{2E4F10C2-10FD-DF9E-BE64-6E106C997C7C}" v="2685" dt="2023-06-07T15:44:51.802"/>
    <p1510:client id="{359A2B60-68AC-7995-2D0A-7BDD7CFAFE0B}" v="950" dt="2023-06-01T19:38:55.537"/>
    <p1510:client id="{3D04443E-9FA0-579B-F9F7-471CF6AF4EF4}" v="1189" dt="2023-06-08T15:46:43.418"/>
    <p1510:client id="{3D4F2E2E-056E-A704-DDCC-88198AD38548}" v="1715" dt="2023-06-04T14:00:11.197"/>
    <p1510:client id="{3FBB19C3-B765-EFA5-2FA4-1541087EABE9}" v="617" dt="2023-06-01T17:12:30.479"/>
    <p1510:client id="{44C4C584-EBCB-D4AD-D694-F8454FFF6C44}" v="1" dt="2022-09-02T07:56:11.459"/>
    <p1510:client id="{5904B69E-D3E5-60DE-896E-CBB45B0A18C5}" v="917" dt="2023-06-03T15:10:10.758"/>
    <p1510:client id="{5981DE89-3F64-9F80-5743-101F4E30729C}" v="782" dt="2023-06-08T14:12:07.458"/>
    <p1510:client id="{5D636275-07B4-84A8-3A7C-A31964819AE5}" v="1753" dt="2023-06-03T16:26:15.677"/>
    <p1510:client id="{5F0842EE-DB10-1387-9CDA-947B26D20BE5}" v="419" dt="2023-06-05T18:10:42.242"/>
    <p1510:client id="{6A88EE56-02B2-3952-572D-E70AEA99F054}" v="15" dt="2023-06-05T14:40:28.337"/>
    <p1510:client id="{6EC11129-63D4-146D-C44A-4C6575D6BC3C}" v="1" dt="2023-06-08T08:40:23.512"/>
    <p1510:client id="{6F112ECD-32FE-C9DE-0C6F-3BD1A10274EE}" v="56" dt="2023-06-08T09:19:15.595"/>
    <p1510:client id="{7B70FE61-6450-DFC1-96D3-94E4CA752B8C}" v="6" dt="2023-06-06T10:07:53.364"/>
    <p1510:client id="{824484A0-7FA0-BF79-05AF-F4977D72E0A1}" v="197" dt="2023-06-09T11:51:43.650"/>
    <p1510:client id="{83214630-8958-750F-9665-B66A6FDADEDA}" v="131" dt="2022-09-07T16:42:24.786"/>
    <p1510:client id="{8D8A2C25-7A02-2547-9649-7A206EB4A4BD}" v="236" dt="2022-09-02T07:59:35.322"/>
    <p1510:client id="{9B028705-7C80-4CE3-59B0-8F981005A96A}" v="15" dt="2023-06-08T20:09:06.602"/>
    <p1510:client id="{9B9402E0-355D-EB31-CA4F-FE7D51F92AB2}" v="1605" dt="2023-06-05T14:29:43.745"/>
    <p1510:client id="{9DC2387D-4F42-C1B4-D2CE-CCA0465C44BF}" v="573" dt="2023-06-02T09:08:26.180"/>
    <p1510:client id="{A6EB28FC-E5CF-EBC5-1AE7-892EC9A805ED}" v="15" dt="2023-06-08T20:44:06.403"/>
    <p1510:client id="{AA609FFA-805F-C4E9-303F-5B23622FE922}" v="377" dt="2023-06-06T09:44:46.666"/>
    <p1510:client id="{AF8E5A81-979E-96E7-8319-2622AF4C90A5}" v="140" dt="2023-06-09T08:49:23.267"/>
    <p1510:client id="{C149A211-1C86-3596-B477-63A0D52A1672}" v="5" dt="2023-06-01T16:33:39.971"/>
    <p1510:client id="{CD54A275-52F0-B2CD-F256-F3EB1C9E25B3}" v="124" dt="2023-06-08T14:08:07.047"/>
    <p1510:client id="{D7D690D6-7D05-C7CA-612F-35AFB2701F92}" v="375" dt="2023-06-07T16:25:42.571"/>
    <p1510:client id="{D84A1E69-015F-418A-B2B4-0369F3517CCE}" v="49" dt="2023-05-31T09:11:49.229"/>
    <p1510:client id="{E153B30A-717F-707D-477B-7B9917AD84C2}" v="34" dt="2023-06-09T08:15:40.844"/>
    <p1510:client id="{E21D52A7-F38F-EFA6-D160-D9A91CA569F1}" v="30" dt="2023-06-03T13:44:17.540"/>
    <p1510:client id="{E31F7B36-A3B6-751E-578E-3C43B123A755}" v="121" dt="2023-06-05T21:18:43.967"/>
    <p1510:client id="{EB0DFE02-CF16-1894-64CD-FAAC0CB91435}" v="1248" dt="2023-06-08T15:35:38.691"/>
    <p1510:client id="{F34439AC-A980-27D3-011F-AD221CA18C2F}" v="71" dt="2022-09-02T14:04:31.577"/>
    <p1510:client id="{F39B435E-D983-FF2D-064F-6BC3DEAC431E}" v="289" dt="2023-06-07T15:37:07.931"/>
    <p1510:client id="{FAE3A3DE-AA92-D18A-AA4B-C6314ED0675C}" v="672" dt="2023-06-05T16:52:30.855"/>
  </p1510:revLst>
</p1510:revInfo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essuno stile, nessuna grigli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notesMaster" Target="notesMasters/notesMaster1.xml"/><Relationship Id="rId9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microsoft.com/office/2018/10/relationships/authors" Target="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tableStyles" Target="tableStyles.xml"/></Relationships>
</file>

<file path=ppt/comments/modernComment_15C_1E90367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AC26F2DC-7543-4A48-ACAB-E1970086B71D}" authorId="{BB8E3622-6C3D-57F6-464A-7C612409406F}" status="resolved" created="2023-06-06T09:00:01.383" complete="100000">
    <pc:sldMkLst xmlns:pc="http://schemas.microsoft.com/office/powerpoint/2013/main/command">
      <pc:docMk/>
      <pc:sldMk cId="512767600" sldId="348"/>
    </pc:sldMkLst>
    <p188:txBody>
      <a:bodyPr/>
      <a:lstStyle/>
      <a:p>
        <a:r>
          <a:rPr lang="en-US"/>
          <a:t>change rho hat </a:t>
        </a:r>
      </a:p>
    </p188:txBody>
  </p188:cm>
</p188:cmLst>
</file>

<file path=ppt/comments/modernComment_162_6F8A7111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9A0A40E1-D54B-4F95-87C3-36AD09008717}" authorId="{BB8E3622-6C3D-57F6-464A-7C612409406F}" status="resolved" created="2023-06-06T09:44:05.149" complete="100000">
    <pc:sldMkLst xmlns:pc="http://schemas.microsoft.com/office/powerpoint/2013/main/command">
      <pc:docMk/>
      <pc:sldMk cId="1871343889" sldId="354"/>
    </pc:sldMkLst>
    <p188:replyLst>
      <p188:reply id="{ACE65B91-7F5A-4B6D-94D4-3447385CD8FA}" authorId="{BB8E3622-6C3D-57F6-464A-7C612409406F}" created="2023-06-06T09:44:17.321">
        <p188:txBody>
          <a:bodyPr/>
          <a:lstStyle/>
          <a:p>
            <a:r>
              <a:rPr lang="en-US"/>
              <a:t>nell'immagine</a:t>
            </a:r>
          </a:p>
        </p188:txBody>
      </p188:reply>
    </p188:replyLst>
    <p188:txBody>
      <a:bodyPr/>
      <a:lstStyle/>
      <a:p>
        <a:r>
          <a:rPr lang="en-US"/>
          <a:t>prior tra STAN e Tdp sono uguali ma con parametri leggermente differenti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CD4215-28E6-AA4D-83FE-86A573CA96FB}" type="datetimeFigureOut">
              <a:rPr lang="en-IT" smtClean="0"/>
              <a:t>06/09/2023</a:t>
            </a:fld>
            <a:endParaRPr lang="en-I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26313E-9179-294D-9708-33D660036BDF}" type="slidenum">
              <a:rPr lang="en-IT" smtClean="0"/>
              <a:t>‹N›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3046610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816251" rtl="0" eaLnBrk="1" latinLnBrk="0" hangingPunct="1">
      <a:defRPr sz="1071" kern="1200">
        <a:solidFill>
          <a:schemeClr val="tx1"/>
        </a:solidFill>
        <a:latin typeface="+mn-lt"/>
        <a:ea typeface="+mn-ea"/>
        <a:cs typeface="+mn-cs"/>
      </a:defRPr>
    </a:lvl1pPr>
    <a:lvl2pPr marL="408125" algn="l" defTabSz="816251" rtl="0" eaLnBrk="1" latinLnBrk="0" hangingPunct="1">
      <a:defRPr sz="1071" kern="1200">
        <a:solidFill>
          <a:schemeClr val="tx1"/>
        </a:solidFill>
        <a:latin typeface="+mn-lt"/>
        <a:ea typeface="+mn-ea"/>
        <a:cs typeface="+mn-cs"/>
      </a:defRPr>
    </a:lvl2pPr>
    <a:lvl3pPr marL="816251" algn="l" defTabSz="816251" rtl="0" eaLnBrk="1" latinLnBrk="0" hangingPunct="1">
      <a:defRPr sz="1071" kern="1200">
        <a:solidFill>
          <a:schemeClr val="tx1"/>
        </a:solidFill>
        <a:latin typeface="+mn-lt"/>
        <a:ea typeface="+mn-ea"/>
        <a:cs typeface="+mn-cs"/>
      </a:defRPr>
    </a:lvl3pPr>
    <a:lvl4pPr marL="1224376" algn="l" defTabSz="816251" rtl="0" eaLnBrk="1" latinLnBrk="0" hangingPunct="1">
      <a:defRPr sz="1071" kern="1200">
        <a:solidFill>
          <a:schemeClr val="tx1"/>
        </a:solidFill>
        <a:latin typeface="+mn-lt"/>
        <a:ea typeface="+mn-ea"/>
        <a:cs typeface="+mn-cs"/>
      </a:defRPr>
    </a:lvl4pPr>
    <a:lvl5pPr marL="1632501" algn="l" defTabSz="816251" rtl="0" eaLnBrk="1" latinLnBrk="0" hangingPunct="1">
      <a:defRPr sz="1071" kern="1200">
        <a:solidFill>
          <a:schemeClr val="tx1"/>
        </a:solidFill>
        <a:latin typeface="+mn-lt"/>
        <a:ea typeface="+mn-ea"/>
        <a:cs typeface="+mn-cs"/>
      </a:defRPr>
    </a:lvl5pPr>
    <a:lvl6pPr marL="2040626" algn="l" defTabSz="816251" rtl="0" eaLnBrk="1" latinLnBrk="0" hangingPunct="1">
      <a:defRPr sz="1071" kern="1200">
        <a:solidFill>
          <a:schemeClr val="tx1"/>
        </a:solidFill>
        <a:latin typeface="+mn-lt"/>
        <a:ea typeface="+mn-ea"/>
        <a:cs typeface="+mn-cs"/>
      </a:defRPr>
    </a:lvl6pPr>
    <a:lvl7pPr marL="2448752" algn="l" defTabSz="816251" rtl="0" eaLnBrk="1" latinLnBrk="0" hangingPunct="1">
      <a:defRPr sz="1071" kern="1200">
        <a:solidFill>
          <a:schemeClr val="tx1"/>
        </a:solidFill>
        <a:latin typeface="+mn-lt"/>
        <a:ea typeface="+mn-ea"/>
        <a:cs typeface="+mn-cs"/>
      </a:defRPr>
    </a:lvl7pPr>
    <a:lvl8pPr marL="2856877" algn="l" defTabSz="816251" rtl="0" eaLnBrk="1" latinLnBrk="0" hangingPunct="1">
      <a:defRPr sz="1071" kern="1200">
        <a:solidFill>
          <a:schemeClr val="tx1"/>
        </a:solidFill>
        <a:latin typeface="+mn-lt"/>
        <a:ea typeface="+mn-ea"/>
        <a:cs typeface="+mn-cs"/>
      </a:defRPr>
    </a:lvl8pPr>
    <a:lvl9pPr marL="3265002" algn="l" defTabSz="816251" rtl="0" eaLnBrk="1" latinLnBrk="0" hangingPunct="1">
      <a:defRPr sz="1071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C514BA-DF08-4544-B7F6-21BED4D8F11E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01376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C514BA-DF08-4544-B7F6-21BED4D8F11E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95498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C514BA-DF08-4544-B7F6-21BED4D8F11E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73863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C514BA-DF08-4544-B7F6-21BED4D8F11E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63910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C514BA-DF08-4544-B7F6-21BED4D8F11E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8550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C514BA-DF08-4544-B7F6-21BED4D8F11E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490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C514BA-DF08-4544-B7F6-21BED4D8F11E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21665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C514BA-DF08-4544-B7F6-21BED4D8F11E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65745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C514BA-DF08-4544-B7F6-21BED4D8F11E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44038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C514BA-DF08-4544-B7F6-21BED4D8F11E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848774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C514BA-DF08-4544-B7F6-21BED4D8F11E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52261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C514BA-DF08-4544-B7F6-21BED4D8F11E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91718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C514BA-DF08-4544-B7F6-21BED4D8F11E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111161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C514BA-DF08-4544-B7F6-21BED4D8F11E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751899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C514BA-DF08-4544-B7F6-21BED4D8F11E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705781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C514BA-DF08-4544-B7F6-21BED4D8F11E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850882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C514BA-DF08-4544-B7F6-21BED4D8F11E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031729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C514BA-DF08-4544-B7F6-21BED4D8F11E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022355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C514BA-DF08-4544-B7F6-21BED4D8F11E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018405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C514BA-DF08-4544-B7F6-21BED4D8F11E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233884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C514BA-DF08-4544-B7F6-21BED4D8F11E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699873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C514BA-DF08-4544-B7F6-21BED4D8F11E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11821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C514BA-DF08-4544-B7F6-21BED4D8F11E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221714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C514BA-DF08-4544-B7F6-21BED4D8F11E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661331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C514BA-DF08-4544-B7F6-21BED4D8F11E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872396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C514BA-DF08-4544-B7F6-21BED4D8F11E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713017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C514BA-DF08-4544-B7F6-21BED4D8F11E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94454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C514BA-DF08-4544-B7F6-21BED4D8F11E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485956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C514BA-DF08-4544-B7F6-21BED4D8F11E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091954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C514BA-DF08-4544-B7F6-21BED4D8F11E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138149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C514BA-DF08-4544-B7F6-21BED4D8F11E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454802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C514BA-DF08-4544-B7F6-21BED4D8F11E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188664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C514BA-DF08-4544-B7F6-21BED4D8F11E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49410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C514BA-DF08-4544-B7F6-21BED4D8F11E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441947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C514BA-DF08-4544-B7F6-21BED4D8F11E}" type="slidenum">
              <a:rPr lang="en-GB" smtClean="0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391461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C514BA-DF08-4544-B7F6-21BED4D8F11E}" type="slidenum">
              <a:rPr lang="en-GB" smtClean="0"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786077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C514BA-DF08-4544-B7F6-21BED4D8F11E}" type="slidenum">
              <a:rPr lang="en-GB" smtClean="0"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409265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C514BA-DF08-4544-B7F6-21BED4D8F11E}" type="slidenum">
              <a:rPr lang="en-GB" smtClean="0"/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901533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C514BA-DF08-4544-B7F6-21BED4D8F11E}" type="slidenum">
              <a:rPr lang="en-GB" smtClean="0"/>
              <a:t>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565915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C514BA-DF08-4544-B7F6-21BED4D8F11E}" type="slidenum">
              <a:rPr lang="en-GB" smtClean="0"/>
              <a:t>45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71964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C514BA-DF08-4544-B7F6-21BED4D8F11E}" type="slidenum">
              <a:rPr lang="en-GB" smtClean="0"/>
              <a:t>46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339488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C514BA-DF08-4544-B7F6-21BED4D8F11E}" type="slidenum">
              <a:rPr lang="en-GB" smtClean="0"/>
              <a:t>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675892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C514BA-DF08-4544-B7F6-21BED4D8F11E}" type="slidenum">
              <a:rPr lang="en-GB" smtClean="0"/>
              <a:t>48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283316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C514BA-DF08-4544-B7F6-21BED4D8F11E}" type="slidenum">
              <a:rPr lang="en-GB" smtClean="0"/>
              <a:t>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48862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C514BA-DF08-4544-B7F6-21BED4D8F11E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69690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C514BA-DF08-4544-B7F6-21BED4D8F11E}" type="slidenum">
              <a:rPr lang="en-GB" smtClean="0"/>
              <a:t>50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499835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C514BA-DF08-4544-B7F6-21BED4D8F11E}" type="slidenum">
              <a:rPr lang="en-GB" smtClean="0"/>
              <a:t>51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004617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C514BA-DF08-4544-B7F6-21BED4D8F11E}" type="slidenum">
              <a:rPr lang="en-GB" smtClean="0"/>
              <a:t>52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2762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C514BA-DF08-4544-B7F6-21BED4D8F11E}" type="slidenum">
              <a:rPr lang="en-GB" smtClean="0"/>
              <a:t>53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8441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C514BA-DF08-4544-B7F6-21BED4D8F11E}" type="slidenum">
              <a:rPr lang="en-GB" smtClean="0"/>
              <a:t>54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414709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C514BA-DF08-4544-B7F6-21BED4D8F11E}" type="slidenum">
              <a:rPr lang="en-GB" smtClean="0"/>
              <a:t>55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586651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C514BA-DF08-4544-B7F6-21BED4D8F11E}" type="slidenum">
              <a:rPr lang="en-GB" smtClean="0"/>
              <a:t>56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71151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C514BA-DF08-4544-B7F6-21BED4D8F11E}" type="slidenum">
              <a:rPr lang="en-GB" smtClean="0"/>
              <a:t>57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129675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C514BA-DF08-4544-B7F6-21BED4D8F11E}" type="slidenum">
              <a:rPr lang="en-GB" smtClean="0"/>
              <a:t>58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293991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C514BA-DF08-4544-B7F6-21BED4D8F11E}" type="slidenum">
              <a:rPr lang="en-GB" smtClean="0"/>
              <a:t>59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50391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C514BA-DF08-4544-B7F6-21BED4D8F11E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249922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C514BA-DF08-4544-B7F6-21BED4D8F11E}" type="slidenum">
              <a:rPr lang="en-GB" smtClean="0"/>
              <a:t>60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5200473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C514BA-DF08-4544-B7F6-21BED4D8F11E}" type="slidenum">
              <a:rPr lang="en-GB" smtClean="0"/>
              <a:t>61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863279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C514BA-DF08-4544-B7F6-21BED4D8F11E}" type="slidenum">
              <a:rPr lang="en-GB" smtClean="0"/>
              <a:t>62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0448439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C514BA-DF08-4544-B7F6-21BED4D8F11E}" type="slidenum">
              <a:rPr lang="en-GB" smtClean="0"/>
              <a:t>63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5173843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C514BA-DF08-4544-B7F6-21BED4D8F11E}" type="slidenum">
              <a:rPr lang="en-GB" smtClean="0"/>
              <a:t>64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093611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C514BA-DF08-4544-B7F6-21BED4D8F11E}" type="slidenum">
              <a:rPr lang="en-GB" smtClean="0"/>
              <a:t>65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01786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C514BA-DF08-4544-B7F6-21BED4D8F11E}" type="slidenum">
              <a:rPr lang="en-GB" smtClean="0"/>
              <a:t>66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20398835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C514BA-DF08-4544-B7F6-21BED4D8F11E}" type="slidenum">
              <a:rPr lang="en-GB" smtClean="0"/>
              <a:t>67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8878316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C514BA-DF08-4544-B7F6-21BED4D8F11E}" type="slidenum">
              <a:rPr lang="en-GB" smtClean="0"/>
              <a:t>68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6032307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C514BA-DF08-4544-B7F6-21BED4D8F11E}" type="slidenum">
              <a:rPr lang="en-GB" smtClean="0"/>
              <a:t>69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87896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C514BA-DF08-4544-B7F6-21BED4D8F11E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7777817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C514BA-DF08-4544-B7F6-21BED4D8F11E}" type="slidenum">
              <a:rPr lang="en-GB" smtClean="0"/>
              <a:t>70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3273858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C514BA-DF08-4544-B7F6-21BED4D8F11E}" type="slidenum">
              <a:rPr lang="en-GB" smtClean="0"/>
              <a:t>71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6019346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C514BA-DF08-4544-B7F6-21BED4D8F11E}" type="slidenum">
              <a:rPr lang="en-GB" smtClean="0"/>
              <a:t>72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9056526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C514BA-DF08-4544-B7F6-21BED4D8F11E}" type="slidenum">
              <a:rPr lang="en-GB" smtClean="0"/>
              <a:t>73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5171418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C514BA-DF08-4544-B7F6-21BED4D8F11E}" type="slidenum">
              <a:rPr lang="en-GB" smtClean="0"/>
              <a:t>74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2135224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C514BA-DF08-4544-B7F6-21BED4D8F11E}" type="slidenum">
              <a:rPr lang="en-GB" smtClean="0"/>
              <a:t>75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144337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C514BA-DF08-4544-B7F6-21BED4D8F11E}" type="slidenum">
              <a:rPr lang="en-GB" smtClean="0"/>
              <a:t>76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149425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C514BA-DF08-4544-B7F6-21BED4D8F11E}" type="slidenum">
              <a:rPr lang="en-GB" smtClean="0"/>
              <a:t>77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7198618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C514BA-DF08-4544-B7F6-21BED4D8F11E}" type="slidenum">
              <a:rPr lang="en-GB" smtClean="0"/>
              <a:t>78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173068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C514BA-DF08-4544-B7F6-21BED4D8F11E}" type="slidenum">
              <a:rPr lang="en-GB" smtClean="0"/>
              <a:t>79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85828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C514BA-DF08-4544-B7F6-21BED4D8F11E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4280667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C514BA-DF08-4544-B7F6-21BED4D8F11E}" type="slidenum">
              <a:rPr lang="en-GB" smtClean="0"/>
              <a:t>80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1745776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C514BA-DF08-4544-B7F6-21BED4D8F11E}" type="slidenum">
              <a:rPr lang="en-GB" smtClean="0"/>
              <a:t>81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4417437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C514BA-DF08-4544-B7F6-21BED4D8F11E}" type="slidenum">
              <a:rPr lang="en-GB" smtClean="0"/>
              <a:t>82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6698735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C514BA-DF08-4544-B7F6-21BED4D8F11E}" type="slidenum">
              <a:rPr lang="en-GB" smtClean="0"/>
              <a:t>83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0438624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C514BA-DF08-4544-B7F6-21BED4D8F11E}" type="slidenum">
              <a:rPr lang="en-GB" smtClean="0"/>
              <a:t>84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0786355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C514BA-DF08-4544-B7F6-21BED4D8F11E}" type="slidenum">
              <a:rPr lang="en-GB" smtClean="0"/>
              <a:t>85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8814732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C514BA-DF08-4544-B7F6-21BED4D8F11E}" type="slidenum">
              <a:rPr lang="en-GB" smtClean="0"/>
              <a:t>86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2079438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C514BA-DF08-4544-B7F6-21BED4D8F11E}" type="slidenum">
              <a:rPr lang="en-GB" smtClean="0"/>
              <a:t>87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119907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C514BA-DF08-4544-B7F6-21BED4D8F11E}" type="slidenum">
              <a:rPr lang="en-GB" smtClean="0"/>
              <a:t>88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7000242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C514BA-DF08-4544-B7F6-21BED4D8F11E}" type="slidenum">
              <a:rPr lang="en-GB" smtClean="0"/>
              <a:t>89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90113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C514BA-DF08-4544-B7F6-21BED4D8F11E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623321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C514BA-DF08-4544-B7F6-21BED4D8F11E}" type="slidenum">
              <a:rPr lang="en-GB" smtClean="0"/>
              <a:t>90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0654325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C514BA-DF08-4544-B7F6-21BED4D8F11E}" type="slidenum">
              <a:rPr lang="en-GB" smtClean="0"/>
              <a:t>91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6113615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C514BA-DF08-4544-B7F6-21BED4D8F11E}" type="slidenum">
              <a:rPr lang="en-GB" smtClean="0"/>
              <a:t>92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26980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935302"/>
            <a:ext cx="6858000" cy="19896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001698"/>
            <a:ext cx="6858000" cy="137980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0CB046-38C0-664E-95D2-0FD82AA63EDC}" type="datetimeFigureOut">
              <a:rPr lang="en-IT" smtClean="0"/>
              <a:t>06/09/2023</a:t>
            </a:fld>
            <a:endParaRPr lang="en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8F58D-7634-8E49-89C1-12A3FA13C4F3}" type="slidenum">
              <a:rPr lang="en-IT" smtClean="0"/>
              <a:t>‹N›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4458936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0CB046-38C0-664E-95D2-0FD82AA63EDC}" type="datetimeFigureOut">
              <a:rPr lang="en-IT" smtClean="0"/>
              <a:t>06/09/2023</a:t>
            </a:fld>
            <a:endParaRPr lang="en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8F58D-7634-8E49-89C1-12A3FA13C4F3}" type="slidenum">
              <a:rPr lang="en-IT" smtClean="0"/>
              <a:t>‹N›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4358717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04271"/>
            <a:ext cx="1971675" cy="484319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04271"/>
            <a:ext cx="5800725" cy="484319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0CB046-38C0-664E-95D2-0FD82AA63EDC}" type="datetimeFigureOut">
              <a:rPr lang="en-IT" smtClean="0"/>
              <a:t>06/09/2023</a:t>
            </a:fld>
            <a:endParaRPr lang="en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8F58D-7634-8E49-89C1-12A3FA13C4F3}" type="slidenum">
              <a:rPr lang="en-IT" smtClean="0"/>
              <a:t>‹N›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8813041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0CB046-38C0-664E-95D2-0FD82AA63EDC}" type="datetimeFigureOut">
              <a:rPr lang="en-IT" smtClean="0"/>
              <a:t>06/09/2023</a:t>
            </a:fld>
            <a:endParaRPr lang="en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8F58D-7634-8E49-89C1-12A3FA13C4F3}" type="slidenum">
              <a:rPr lang="en-IT" smtClean="0"/>
              <a:t>‹N›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9265113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424782"/>
            <a:ext cx="7886700" cy="2377281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824553"/>
            <a:ext cx="7886700" cy="1250156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0CB046-38C0-664E-95D2-0FD82AA63EDC}" type="datetimeFigureOut">
              <a:rPr lang="en-IT" smtClean="0"/>
              <a:t>06/09/2023</a:t>
            </a:fld>
            <a:endParaRPr lang="en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8F58D-7634-8E49-89C1-12A3FA13C4F3}" type="slidenum">
              <a:rPr lang="en-IT" smtClean="0"/>
              <a:t>‹N›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0026337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521354"/>
            <a:ext cx="3886200" cy="362611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521354"/>
            <a:ext cx="3886200" cy="362611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0CB046-38C0-664E-95D2-0FD82AA63EDC}" type="datetimeFigureOut">
              <a:rPr lang="en-IT" smtClean="0"/>
              <a:t>06/09/2023</a:t>
            </a:fld>
            <a:endParaRPr lang="en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8F58D-7634-8E49-89C1-12A3FA13C4F3}" type="slidenum">
              <a:rPr lang="en-IT" smtClean="0"/>
              <a:t>‹N›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0041337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04271"/>
            <a:ext cx="7886700" cy="1104636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400969"/>
            <a:ext cx="3868340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087563"/>
            <a:ext cx="3868340" cy="307049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400969"/>
            <a:ext cx="3887391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087563"/>
            <a:ext cx="3887391" cy="307049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0CB046-38C0-664E-95D2-0FD82AA63EDC}" type="datetimeFigureOut">
              <a:rPr lang="en-IT" smtClean="0"/>
              <a:t>06/09/2023</a:t>
            </a:fld>
            <a:endParaRPr lang="en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8F58D-7634-8E49-89C1-12A3FA13C4F3}" type="slidenum">
              <a:rPr lang="en-IT" smtClean="0"/>
              <a:t>‹N›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1916522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0CB046-38C0-664E-95D2-0FD82AA63EDC}" type="datetimeFigureOut">
              <a:rPr lang="en-IT" smtClean="0"/>
              <a:t>06/09/2023</a:t>
            </a:fld>
            <a:endParaRPr lang="en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8F58D-7634-8E49-89C1-12A3FA13C4F3}" type="slidenum">
              <a:rPr lang="en-IT" smtClean="0"/>
              <a:t>‹N›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8516799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0CB046-38C0-664E-95D2-0FD82AA63EDC}" type="datetimeFigureOut">
              <a:rPr lang="en-IT" smtClean="0"/>
              <a:t>06/09/2023</a:t>
            </a:fld>
            <a:endParaRPr lang="en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8F58D-7634-8E49-89C1-12A3FA13C4F3}" type="slidenum">
              <a:rPr lang="en-IT" smtClean="0"/>
              <a:t>‹N›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41112063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822855"/>
            <a:ext cx="4629150" cy="4061354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0CB046-38C0-664E-95D2-0FD82AA63EDC}" type="datetimeFigureOut">
              <a:rPr lang="en-IT" smtClean="0"/>
              <a:t>06/09/2023</a:t>
            </a:fld>
            <a:endParaRPr lang="en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8F58D-7634-8E49-89C1-12A3FA13C4F3}" type="slidenum">
              <a:rPr lang="en-IT" smtClean="0"/>
              <a:t>‹N›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41837580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822855"/>
            <a:ext cx="4629150" cy="4061354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0CB046-38C0-664E-95D2-0FD82AA63EDC}" type="datetimeFigureOut">
              <a:rPr lang="en-IT" smtClean="0"/>
              <a:t>06/09/2023</a:t>
            </a:fld>
            <a:endParaRPr lang="en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8F58D-7634-8E49-89C1-12A3FA13C4F3}" type="slidenum">
              <a:rPr lang="en-IT" smtClean="0"/>
              <a:t>‹N›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4154011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521354"/>
            <a:ext cx="7886700" cy="3626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0CB046-38C0-664E-95D2-0FD82AA63EDC}" type="datetimeFigureOut">
              <a:rPr lang="en-IT" smtClean="0"/>
              <a:t>06/09/2023</a:t>
            </a:fld>
            <a:endParaRPr lang="en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98F58D-7634-8E49-89C1-12A3FA13C4F3}" type="slidenum">
              <a:rPr lang="en-IT" smtClean="0"/>
              <a:t>‹N›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6818079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6.png"/><Relationship Id="rId4" Type="http://schemas.openxmlformats.org/officeDocument/2006/relationships/image" Target="../media/image5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emf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emf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emf"/><Relationship Id="rId4" Type="http://schemas.openxmlformats.org/officeDocument/2006/relationships/image" Target="../media/image17.png"/><Relationship Id="rId9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emf"/><Relationship Id="rId4" Type="http://schemas.openxmlformats.org/officeDocument/2006/relationships/image" Target="../media/image17.png"/><Relationship Id="rId9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emf"/><Relationship Id="rId4" Type="http://schemas.openxmlformats.org/officeDocument/2006/relationships/image" Target="../media/image17.png"/><Relationship Id="rId9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6.png"/><Relationship Id="rId4" Type="http://schemas.openxmlformats.org/officeDocument/2006/relationships/image" Target="../media/image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2.png"/><Relationship Id="rId4" Type="http://schemas.openxmlformats.org/officeDocument/2006/relationships/image" Target="../media/image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2.png"/><Relationship Id="rId4" Type="http://schemas.openxmlformats.org/officeDocument/2006/relationships/image" Target="../media/image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6.png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5C_1E903670.xml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6.png"/><Relationship Id="rId4" Type="http://schemas.openxmlformats.org/officeDocument/2006/relationships/image" Target="../media/image5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3.png"/><Relationship Id="rId4" Type="http://schemas.openxmlformats.org/officeDocument/2006/relationships/image" Target="../media/image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3.png"/><Relationship Id="rId4" Type="http://schemas.openxmlformats.org/officeDocument/2006/relationships/image" Target="../media/image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3.png"/><Relationship Id="rId4" Type="http://schemas.openxmlformats.org/officeDocument/2006/relationships/image" Target="../media/image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emf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16.png"/><Relationship Id="rId4" Type="http://schemas.openxmlformats.org/officeDocument/2006/relationships/image" Target="../media/image6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5.emf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6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5.emf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6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5.emf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6.png"/><Relationship Id="rId9" Type="http://schemas.openxmlformats.org/officeDocument/2006/relationships/image" Target="../media/image4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emf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microsoft.com/office/2018/10/relationships/comments" Target="../comments/modernComment_162_6F8A7111.xml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6.png"/><Relationship Id="rId4" Type="http://schemas.openxmlformats.org/officeDocument/2006/relationships/image" Target="../media/image5.emf"/><Relationship Id="rId9" Type="http://schemas.openxmlformats.org/officeDocument/2006/relationships/image" Target="../media/image14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5.emf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6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5.emf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emf"/><Relationship Id="rId4" Type="http://schemas.openxmlformats.org/officeDocument/2006/relationships/image" Target="../media/image4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emf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47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emf"/><Relationship Id="rId4" Type="http://schemas.openxmlformats.org/officeDocument/2006/relationships/image" Target="../media/image4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6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emf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5.emf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6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9.png"/><Relationship Id="rId4" Type="http://schemas.openxmlformats.org/officeDocument/2006/relationships/image" Target="../media/image6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6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5.emf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png"/><Relationship Id="rId5" Type="http://schemas.openxmlformats.org/officeDocument/2006/relationships/image" Target="../media/image19.png"/><Relationship Id="rId4" Type="http://schemas.openxmlformats.org/officeDocument/2006/relationships/image" Target="../media/image6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emf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1.png"/><Relationship Id="rId4" Type="http://schemas.openxmlformats.org/officeDocument/2006/relationships/image" Target="../media/image6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.png"/><Relationship Id="rId5" Type="http://schemas.openxmlformats.org/officeDocument/2006/relationships/image" Target="../media/image6.png"/><Relationship Id="rId4" Type="http://schemas.openxmlformats.org/officeDocument/2006/relationships/image" Target="../media/image5.emf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e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emf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7" Type="http://schemas.openxmlformats.org/officeDocument/2006/relationships/image" Target="../media/image77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6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8.png"/><Relationship Id="rId4" Type="http://schemas.openxmlformats.org/officeDocument/2006/relationships/image" Target="../media/image6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6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emf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2.png"/><Relationship Id="rId4" Type="http://schemas.openxmlformats.org/officeDocument/2006/relationships/image" Target="../media/image6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7" Type="http://schemas.openxmlformats.org/officeDocument/2006/relationships/image" Target="../media/image85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6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6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88.png"/><Relationship Id="rId7" Type="http://schemas.openxmlformats.org/officeDocument/2006/relationships/image" Target="../media/image89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6.png"/><Relationship Id="rId4" Type="http://schemas.openxmlformats.org/officeDocument/2006/relationships/image" Target="../media/image5.emf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7" Type="http://schemas.openxmlformats.org/officeDocument/2006/relationships/image" Target="../media/image93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2.png"/><Relationship Id="rId5" Type="http://schemas.openxmlformats.org/officeDocument/2006/relationships/image" Target="../media/image6.png"/><Relationship Id="rId4" Type="http://schemas.openxmlformats.org/officeDocument/2006/relationships/image" Target="../media/image5.emf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5.emf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6.png"/><Relationship Id="rId9" Type="http://schemas.openxmlformats.org/officeDocument/2006/relationships/image" Target="../media/image15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6.png"/><Relationship Id="rId4" Type="http://schemas.openxmlformats.org/officeDocument/2006/relationships/image" Target="../media/image6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7.png"/><Relationship Id="rId4" Type="http://schemas.openxmlformats.org/officeDocument/2006/relationships/image" Target="../media/image6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DCCC07A4-4E6A-5046-8E1C-46EB88B783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9144000" cy="5067660"/>
          </a:xfrm>
          <a:prstGeom prst="rect">
            <a:avLst/>
          </a:prstGeom>
        </p:spPr>
      </p:pic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587CDAE2-F50E-584A-AE4F-A1371F72E2C4}"/>
              </a:ext>
            </a:extLst>
          </p:cNvPr>
          <p:cNvSpPr txBox="1"/>
          <p:nvPr/>
        </p:nvSpPr>
        <p:spPr>
          <a:xfrm>
            <a:off x="1014330" y="2168092"/>
            <a:ext cx="7115341" cy="738664"/>
          </a:xfrm>
          <a:prstGeom prst="rect">
            <a:avLst/>
          </a:prstGeom>
          <a:noFill/>
        </p:spPr>
        <p:txBody>
          <a:bodyPr wrap="square" lIns="68580" tIns="34290" rIns="68580" bIns="34290" rtlCol="0" anchor="t">
            <a:spAutoFit/>
          </a:bodyPr>
          <a:lstStyle/>
          <a:p>
            <a:pPr algn="ctr"/>
            <a:r>
              <a:rPr lang="en-GB" sz="3000" i="1">
                <a:solidFill>
                  <a:srgbClr val="FFFFFF"/>
                </a:solidFill>
                <a:ea typeface="+mn-lt"/>
                <a:cs typeface="+mn-lt"/>
              </a:rPr>
              <a:t>Time-scale correction of radio-nuclide data</a:t>
            </a:r>
            <a:endParaRPr lang="it-IT"/>
          </a:p>
          <a:p>
            <a:endParaRPr lang="it-IT" sz="1350"/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062FD12A-0C63-E540-A204-211217724BDB}"/>
              </a:ext>
            </a:extLst>
          </p:cNvPr>
          <p:cNvSpPr txBox="1"/>
          <p:nvPr/>
        </p:nvSpPr>
        <p:spPr>
          <a:xfrm>
            <a:off x="331392" y="3240810"/>
            <a:ext cx="3178367" cy="1177245"/>
          </a:xfrm>
          <a:prstGeom prst="rect">
            <a:avLst/>
          </a:prstGeom>
          <a:noFill/>
        </p:spPr>
        <p:txBody>
          <a:bodyPr wrap="square" lIns="68580" tIns="34290" rIns="68580" bIns="34290" rtlCol="0" anchor="t">
            <a:spAutoFit/>
          </a:bodyPr>
          <a:lstStyle/>
          <a:p>
            <a:r>
              <a:rPr lang="en-GB" i="1">
                <a:solidFill>
                  <a:schemeClr val="bg1"/>
                </a:solidFill>
                <a:cs typeface="Calibri"/>
              </a:rPr>
              <a:t>Andrea Marchetti</a:t>
            </a:r>
          </a:p>
          <a:p>
            <a:r>
              <a:rPr lang="en-GB" i="1">
                <a:solidFill>
                  <a:schemeClr val="bg1"/>
                </a:solidFill>
                <a:cs typeface="Calibri"/>
              </a:rPr>
              <a:t>Luca </a:t>
            </a:r>
            <a:r>
              <a:rPr lang="en-GB" i="1" err="1">
                <a:solidFill>
                  <a:schemeClr val="bg1"/>
                </a:solidFill>
                <a:cs typeface="Calibri"/>
              </a:rPr>
              <a:t>Menti</a:t>
            </a:r>
            <a:endParaRPr lang="en-GB" i="1">
              <a:solidFill>
                <a:schemeClr val="bg1"/>
              </a:solidFill>
              <a:cs typeface="Calibri"/>
            </a:endParaRPr>
          </a:p>
          <a:p>
            <a:r>
              <a:rPr lang="en-GB" i="1">
                <a:solidFill>
                  <a:schemeClr val="bg1"/>
                </a:solidFill>
                <a:cs typeface="Calibri"/>
              </a:rPr>
              <a:t>Giovanni Merlin</a:t>
            </a:r>
            <a:endParaRPr lang="en-GB" i="1">
              <a:solidFill>
                <a:schemeClr val="bg1"/>
              </a:solidFill>
              <a:ea typeface="Calibri"/>
              <a:cs typeface="Calibri"/>
            </a:endParaRPr>
          </a:p>
          <a:p>
            <a:r>
              <a:rPr lang="en-GB" i="1">
                <a:solidFill>
                  <a:schemeClr val="bg1"/>
                </a:solidFill>
                <a:cs typeface="Calibri"/>
              </a:rPr>
              <a:t>Alberto Saretto  </a:t>
            </a:r>
            <a:endParaRPr lang="en-GB" i="1">
              <a:solidFill>
                <a:schemeClr val="bg1"/>
              </a:solidFill>
              <a:ea typeface="Calibri"/>
              <a:cs typeface="Calibri"/>
            </a:endParaRPr>
          </a:p>
        </p:txBody>
      </p:sp>
      <p:pic>
        <p:nvPicPr>
          <p:cNvPr id="7" name="Picture 6" descr="Text&#10;&#10;Description automatically generated with low confidence">
            <a:extLst>
              <a:ext uri="{FF2B5EF4-FFF2-40B4-BE49-F238E27FC236}">
                <a16:creationId xmlns:a16="http://schemas.microsoft.com/office/drawing/2014/main" id="{20F77DA8-2C3A-DF31-2258-092A02091A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0189" y="367884"/>
            <a:ext cx="2001518" cy="78618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11E9F2E-CF2A-107B-39A3-C9B0BDF810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0501" y="4314504"/>
            <a:ext cx="3810000" cy="10858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3BD5C2F-3AE9-C435-B6DC-71544FCF5D03}"/>
              </a:ext>
            </a:extLst>
          </p:cNvPr>
          <p:cNvSpPr txBox="1"/>
          <p:nvPr/>
        </p:nvSpPr>
        <p:spPr>
          <a:xfrm>
            <a:off x="333005" y="519779"/>
            <a:ext cx="205740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350" i="1">
                <a:solidFill>
                  <a:schemeClr val="bg1"/>
                </a:solidFill>
              </a:rPr>
              <a:t>9th June 2023</a:t>
            </a:r>
          </a:p>
        </p:txBody>
      </p:sp>
      <p:pic>
        <p:nvPicPr>
          <p:cNvPr id="4" name="Picture 4" descr="Text, logo&#10;&#10;Description automatically generated">
            <a:extLst>
              <a:ext uri="{FF2B5EF4-FFF2-40B4-BE49-F238E27FC236}">
                <a16:creationId xmlns:a16="http://schemas.microsoft.com/office/drawing/2014/main" id="{140BEA5B-8A8D-7DCB-3CF8-C01413FDA1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57968" y="368379"/>
            <a:ext cx="785639" cy="785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1388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>
            <a:extLst>
              <a:ext uri="{FF2B5EF4-FFF2-40B4-BE49-F238E27FC236}">
                <a16:creationId xmlns:a16="http://schemas.microsoft.com/office/drawing/2014/main" id="{E47DEB7E-F71D-D84F-9011-B56FE9D816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1780" t="23069"/>
          <a:stretch/>
        </p:blipFill>
        <p:spPr>
          <a:xfrm>
            <a:off x="-9939" y="-12422"/>
            <a:ext cx="9158908" cy="939799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1D6592CA-3AEF-9245-9030-A69744F573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841" y="5064672"/>
            <a:ext cx="9155840" cy="652812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7143AF52-E038-704E-8B38-1D351568BE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6815" y="12959"/>
            <a:ext cx="1939572" cy="873778"/>
          </a:xfrm>
          <a:prstGeom prst="rect">
            <a:avLst/>
          </a:prstGeom>
        </p:spPr>
      </p:pic>
      <p:sp>
        <p:nvSpPr>
          <p:cNvPr id="13" name="Segnaposto numero diapositiva 12">
            <a:extLst>
              <a:ext uri="{FF2B5EF4-FFF2-40B4-BE49-F238E27FC236}">
                <a16:creationId xmlns:a16="http://schemas.microsoft.com/office/drawing/2014/main" id="{EFFCE501-846A-3E4D-8BB3-296EF5F9C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FD6AA-E63A-A446-AE74-D7B2F3293778}" type="slidenum">
              <a:rPr lang="en-GB" dirty="0" smtClean="0">
                <a:solidFill>
                  <a:schemeClr val="bg1"/>
                </a:solidFill>
              </a:rPr>
              <a:t>10</a:t>
            </a:fld>
            <a:endParaRPr lang="en-GB">
              <a:solidFill>
                <a:schemeClr val="bg1"/>
              </a:solidFill>
            </a:endParaRPr>
          </a:p>
        </p:txBody>
      </p:sp>
      <p:sp>
        <p:nvSpPr>
          <p:cNvPr id="10" name="CasellaDiTesto 10">
            <a:extLst>
              <a:ext uri="{FF2B5EF4-FFF2-40B4-BE49-F238E27FC236}">
                <a16:creationId xmlns:a16="http://schemas.microsoft.com/office/drawing/2014/main" id="{FB3C6E92-DE30-CEA5-925F-45EACA869DE0}"/>
              </a:ext>
            </a:extLst>
          </p:cNvPr>
          <p:cNvSpPr txBox="1"/>
          <p:nvPr/>
        </p:nvSpPr>
        <p:spPr>
          <a:xfrm>
            <a:off x="295924" y="169482"/>
            <a:ext cx="5824027" cy="55399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sz="3000" b="1">
                <a:solidFill>
                  <a:schemeClr val="bg1"/>
                </a:solidFill>
                <a:latin typeface="+mj-lt"/>
              </a:rPr>
              <a:t>INTRODUCTION: Project's Purpose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C2396A-B6A9-44FB-EBE7-D6B69398ACF9}"/>
              </a:ext>
            </a:extLst>
          </p:cNvPr>
          <p:cNvSpPr txBox="1"/>
          <p:nvPr/>
        </p:nvSpPr>
        <p:spPr>
          <a:xfrm>
            <a:off x="251536" y="1027398"/>
            <a:ext cx="8043169" cy="424731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GB"/>
              <a:t>Task: recover the original signal (timestamps, frequencies, amplitudes, phases)</a:t>
            </a:r>
          </a:p>
          <a:p>
            <a:pPr marL="285750" indent="-285750">
              <a:buFont typeface="Arial"/>
              <a:buChar char="•"/>
            </a:pPr>
            <a:r>
              <a:rPr lang="en-GB">
                <a:cs typeface="Calibri" panose="020F0502020204030204"/>
              </a:rPr>
              <a:t>Procedure:</a:t>
            </a:r>
          </a:p>
          <a:p>
            <a:pPr marL="800100" lvl="1" indent="-342900">
              <a:buAutoNum type="arabicPeriod"/>
            </a:pPr>
            <a:r>
              <a:rPr lang="en-GB">
                <a:cs typeface="Calibri" panose="020F0502020204030204"/>
              </a:rPr>
              <a:t>Define the model for the signal and the timestamps</a:t>
            </a:r>
          </a:p>
          <a:p>
            <a:pPr lvl="1"/>
            <a:endParaRPr lang="en-GB">
              <a:cs typeface="Calibri" panose="020F0502020204030204"/>
            </a:endParaRPr>
          </a:p>
          <a:p>
            <a:pPr marL="800100" lvl="1" indent="-342900">
              <a:buAutoNum type="arabicPeriod"/>
            </a:pPr>
            <a:endParaRPr lang="en-GB">
              <a:cs typeface="Calibri" panose="020F0502020204030204"/>
            </a:endParaRPr>
          </a:p>
          <a:p>
            <a:pPr marL="800100" lvl="1" indent="-342900">
              <a:buAutoNum type="arabicPeriod"/>
            </a:pPr>
            <a:endParaRPr lang="en-GB">
              <a:cs typeface="Calibri" panose="020F0502020204030204"/>
            </a:endParaRPr>
          </a:p>
          <a:p>
            <a:pPr marL="800100" lvl="1" indent="-342900">
              <a:buAutoNum type="arabicPeriod"/>
            </a:pPr>
            <a:endParaRPr lang="en-GB">
              <a:cs typeface="Calibri" panose="020F0502020204030204"/>
            </a:endParaRPr>
          </a:p>
          <a:p>
            <a:pPr marL="800100" lvl="1" indent="-342900">
              <a:buAutoNum type="arabicPeriod"/>
            </a:pPr>
            <a:endParaRPr lang="en-GB">
              <a:cs typeface="Calibri" panose="020F0502020204030204"/>
            </a:endParaRPr>
          </a:p>
          <a:p>
            <a:pPr marL="800100" lvl="1" indent="-342900">
              <a:buAutoNum type="arabicPeriod"/>
            </a:pPr>
            <a:endParaRPr lang="en-GB">
              <a:cs typeface="Calibri" panose="020F0502020204030204"/>
            </a:endParaRPr>
          </a:p>
          <a:p>
            <a:pPr marL="800100" lvl="1" indent="-342900">
              <a:buAutoNum type="arabicPeriod"/>
            </a:pPr>
            <a:endParaRPr lang="en-GB">
              <a:cs typeface="Calibri" panose="020F0502020204030204"/>
            </a:endParaRPr>
          </a:p>
          <a:p>
            <a:pPr marL="800100" lvl="1" indent="-342900">
              <a:buAutoNum type="arabicPeriod"/>
            </a:pPr>
            <a:endParaRPr lang="en-GB">
              <a:cs typeface="Calibri" panose="020F0502020204030204"/>
            </a:endParaRPr>
          </a:p>
          <a:p>
            <a:pPr marL="800100" lvl="1" indent="-342900">
              <a:buAutoNum type="arabicPeriod"/>
            </a:pPr>
            <a:endParaRPr lang="en-GB">
              <a:cs typeface="Calibri" panose="020F0502020204030204"/>
            </a:endParaRPr>
          </a:p>
          <a:p>
            <a:pPr marL="800100" lvl="1" indent="-342900">
              <a:buAutoNum type="arabicPeriod"/>
            </a:pPr>
            <a:endParaRPr lang="en-GB" sz="900">
              <a:cs typeface="Calibri" panose="020F0502020204030204"/>
            </a:endParaRPr>
          </a:p>
          <a:p>
            <a:pPr marL="800100" lvl="1" indent="-342900">
              <a:buAutoNum type="arabicPeriod"/>
            </a:pPr>
            <a:endParaRPr lang="en-GB">
              <a:cs typeface="Calibri" panose="020F0502020204030204"/>
            </a:endParaRPr>
          </a:p>
          <a:p>
            <a:pPr lvl="1"/>
            <a:endParaRPr lang="en-GB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1708329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>
            <a:extLst>
              <a:ext uri="{FF2B5EF4-FFF2-40B4-BE49-F238E27FC236}">
                <a16:creationId xmlns:a16="http://schemas.microsoft.com/office/drawing/2014/main" id="{E47DEB7E-F71D-D84F-9011-B56FE9D816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1780" t="23069"/>
          <a:stretch/>
        </p:blipFill>
        <p:spPr>
          <a:xfrm>
            <a:off x="-9939" y="-12422"/>
            <a:ext cx="9158908" cy="939799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1D6592CA-3AEF-9245-9030-A69744F573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841" y="5064672"/>
            <a:ext cx="9155840" cy="652812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7143AF52-E038-704E-8B38-1D351568BE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6815" y="12959"/>
            <a:ext cx="1939572" cy="873778"/>
          </a:xfrm>
          <a:prstGeom prst="rect">
            <a:avLst/>
          </a:prstGeom>
        </p:spPr>
      </p:pic>
      <p:sp>
        <p:nvSpPr>
          <p:cNvPr id="13" name="Segnaposto numero diapositiva 12">
            <a:extLst>
              <a:ext uri="{FF2B5EF4-FFF2-40B4-BE49-F238E27FC236}">
                <a16:creationId xmlns:a16="http://schemas.microsoft.com/office/drawing/2014/main" id="{EFFCE501-846A-3E4D-8BB3-296EF5F9C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FD6AA-E63A-A446-AE74-D7B2F3293778}" type="slidenum">
              <a:rPr lang="en-GB" dirty="0" smtClean="0">
                <a:solidFill>
                  <a:schemeClr val="bg1"/>
                </a:solidFill>
              </a:rPr>
              <a:t>11</a:t>
            </a:fld>
            <a:endParaRPr lang="en-GB">
              <a:solidFill>
                <a:schemeClr val="bg1"/>
              </a:solidFill>
            </a:endParaRPr>
          </a:p>
        </p:txBody>
      </p:sp>
      <p:sp>
        <p:nvSpPr>
          <p:cNvPr id="10" name="CasellaDiTesto 10">
            <a:extLst>
              <a:ext uri="{FF2B5EF4-FFF2-40B4-BE49-F238E27FC236}">
                <a16:creationId xmlns:a16="http://schemas.microsoft.com/office/drawing/2014/main" id="{FB3C6E92-DE30-CEA5-925F-45EACA869DE0}"/>
              </a:ext>
            </a:extLst>
          </p:cNvPr>
          <p:cNvSpPr txBox="1"/>
          <p:nvPr/>
        </p:nvSpPr>
        <p:spPr>
          <a:xfrm>
            <a:off x="295924" y="169482"/>
            <a:ext cx="5824027" cy="55399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sz="3000" b="1">
                <a:solidFill>
                  <a:schemeClr val="bg1"/>
                </a:solidFill>
                <a:latin typeface="+mj-lt"/>
              </a:rPr>
              <a:t>INTRODUCTION: Project's Purpose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C2396A-B6A9-44FB-EBE7-D6B69398ACF9}"/>
              </a:ext>
            </a:extLst>
          </p:cNvPr>
          <p:cNvSpPr txBox="1"/>
          <p:nvPr/>
        </p:nvSpPr>
        <p:spPr>
          <a:xfrm>
            <a:off x="251536" y="1027398"/>
            <a:ext cx="8043169" cy="424731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GB"/>
              <a:t>Task: recover the original signal (timestamps, frequencies, amplitudes, phases)</a:t>
            </a:r>
          </a:p>
          <a:p>
            <a:pPr marL="285750" indent="-285750">
              <a:buFont typeface="Arial"/>
              <a:buChar char="•"/>
            </a:pPr>
            <a:r>
              <a:rPr lang="en-GB">
                <a:cs typeface="Calibri" panose="020F0502020204030204"/>
              </a:rPr>
              <a:t>Procedure:</a:t>
            </a:r>
          </a:p>
          <a:p>
            <a:pPr marL="800100" lvl="1" indent="-342900">
              <a:buAutoNum type="arabicPeriod"/>
            </a:pPr>
            <a:r>
              <a:rPr lang="en-GB">
                <a:cs typeface="Calibri" panose="020F0502020204030204"/>
              </a:rPr>
              <a:t>Define the model for the signal and the timestamps</a:t>
            </a:r>
          </a:p>
          <a:p>
            <a:pPr marL="800100" lvl="1" indent="-342900">
              <a:buAutoNum type="arabicPeriod"/>
            </a:pPr>
            <a:r>
              <a:rPr lang="en-GB">
                <a:cs typeface="Calibri" panose="020F0502020204030204"/>
              </a:rPr>
              <a:t>Compare the PS to a reference dataset</a:t>
            </a:r>
          </a:p>
          <a:p>
            <a:pPr marL="800100" lvl="1" indent="-342900">
              <a:buAutoNum type="arabicPeriod"/>
            </a:pPr>
            <a:endParaRPr lang="en-GB">
              <a:cs typeface="Calibri" panose="020F0502020204030204"/>
            </a:endParaRPr>
          </a:p>
          <a:p>
            <a:pPr marL="800100" lvl="1" indent="-342900">
              <a:buAutoNum type="arabicPeriod"/>
            </a:pPr>
            <a:endParaRPr lang="en-GB">
              <a:cs typeface="Calibri" panose="020F0502020204030204"/>
            </a:endParaRPr>
          </a:p>
          <a:p>
            <a:pPr marL="800100" lvl="1" indent="-342900">
              <a:buAutoNum type="arabicPeriod"/>
            </a:pPr>
            <a:endParaRPr lang="en-GB">
              <a:cs typeface="Calibri" panose="020F0502020204030204"/>
            </a:endParaRPr>
          </a:p>
          <a:p>
            <a:pPr marL="800100" lvl="1" indent="-342900">
              <a:buAutoNum type="arabicPeriod"/>
            </a:pPr>
            <a:endParaRPr lang="en-GB">
              <a:cs typeface="Calibri" panose="020F0502020204030204"/>
            </a:endParaRPr>
          </a:p>
          <a:p>
            <a:pPr marL="800100" lvl="1" indent="-342900">
              <a:buAutoNum type="arabicPeriod"/>
            </a:pPr>
            <a:endParaRPr lang="en-GB">
              <a:cs typeface="Calibri" panose="020F0502020204030204"/>
            </a:endParaRPr>
          </a:p>
          <a:p>
            <a:pPr marL="800100" lvl="1" indent="-342900">
              <a:buAutoNum type="arabicPeriod"/>
            </a:pPr>
            <a:endParaRPr lang="en-GB">
              <a:cs typeface="Calibri" panose="020F0502020204030204"/>
            </a:endParaRPr>
          </a:p>
          <a:p>
            <a:pPr marL="800100" lvl="1" indent="-342900">
              <a:buAutoNum type="arabicPeriod"/>
            </a:pPr>
            <a:endParaRPr lang="en-GB">
              <a:cs typeface="Calibri" panose="020F0502020204030204"/>
            </a:endParaRPr>
          </a:p>
          <a:p>
            <a:pPr marL="800100" lvl="1" indent="-342900">
              <a:buAutoNum type="arabicPeriod"/>
            </a:pPr>
            <a:endParaRPr lang="en-GB">
              <a:cs typeface="Calibri" panose="020F0502020204030204"/>
            </a:endParaRPr>
          </a:p>
          <a:p>
            <a:pPr marL="800100" lvl="1" indent="-342900">
              <a:buAutoNum type="arabicPeriod"/>
            </a:pPr>
            <a:endParaRPr lang="en-GB" sz="900">
              <a:cs typeface="Calibri" panose="020F0502020204030204"/>
            </a:endParaRPr>
          </a:p>
          <a:p>
            <a:pPr marL="800100" lvl="1" indent="-342900">
              <a:buAutoNum type="arabicPeriod"/>
            </a:pPr>
            <a:endParaRPr lang="en-GB">
              <a:cs typeface="Calibri" panose="020F0502020204030204"/>
            </a:endParaRPr>
          </a:p>
          <a:p>
            <a:pPr lvl="1"/>
            <a:endParaRPr lang="en-GB">
              <a:cs typeface="Calibri" panose="020F0502020204030204"/>
            </a:endParaRPr>
          </a:p>
        </p:txBody>
      </p:sp>
      <p:graphicFrame>
        <p:nvGraphicFramePr>
          <p:cNvPr id="9" name="Tabella 8">
            <a:extLst>
              <a:ext uri="{FF2B5EF4-FFF2-40B4-BE49-F238E27FC236}">
                <a16:creationId xmlns:a16="http://schemas.microsoft.com/office/drawing/2014/main" id="{0AC64AF2-60A2-836E-264E-F54071F087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9625974"/>
              </p:ext>
            </p:extLst>
          </p:nvPr>
        </p:nvGraphicFramePr>
        <p:xfrm>
          <a:off x="2084611" y="2343150"/>
          <a:ext cx="1161973" cy="10287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61973">
                  <a:extLst>
                    <a:ext uri="{9D8B030D-6E8A-4147-A177-3AD203B41FA5}">
                      <a16:colId xmlns:a16="http://schemas.microsoft.com/office/drawing/2014/main" val="447819924"/>
                    </a:ext>
                  </a:extLst>
                </a:gridCol>
              </a:tblGrid>
              <a:tr h="198119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b="1" err="1">
                          <a:effectLst/>
                        </a:rPr>
                        <a:t>Signal's</a:t>
                      </a:r>
                      <a:r>
                        <a:rPr lang="it-IT" b="1">
                          <a:effectLst/>
                        </a:rPr>
                        <a:t> </a:t>
                      </a:r>
                      <a:r>
                        <a:rPr lang="it-IT" b="1" err="1">
                          <a:effectLst/>
                        </a:rPr>
                        <a:t>periods</a:t>
                      </a:r>
                    </a:p>
                  </a:txBody>
                  <a:tcPr marL="0" marR="0" marT="0" marB="0" anchor="ctr">
                    <a:lnL w="9525">
                      <a:solidFill>
                        <a:schemeClr val="bg1">
                          <a:lumMod val="75000"/>
                        </a:schemeClr>
                      </a:solidFill>
                    </a:lnL>
                    <a:lnR w="9525">
                      <a:solidFill>
                        <a:schemeClr val="bg1">
                          <a:lumMod val="75000"/>
                        </a:schemeClr>
                      </a:solidFill>
                    </a:lnR>
                    <a:lnT w="9525">
                      <a:solidFill>
                        <a:schemeClr val="bg1">
                          <a:lumMod val="75000"/>
                        </a:schemeClr>
                      </a:solidFill>
                    </a:lnT>
                    <a:lnB w="9525">
                      <a:solidFill>
                        <a:schemeClr val="bg1">
                          <a:lumMod val="75000"/>
                        </a:schemeClr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94272883"/>
                  </a:ext>
                </a:extLst>
              </a:tr>
              <a:tr h="198120"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effectLst/>
                        </a:rPr>
                        <a:t>8872.5</a:t>
                      </a:r>
                    </a:p>
                  </a:txBody>
                  <a:tcPr marL="0" marR="0" marT="0" marB="0" anchor="ctr">
                    <a:lnL w="9525">
                      <a:solidFill>
                        <a:schemeClr val="bg1">
                          <a:lumMod val="75000"/>
                        </a:schemeClr>
                      </a:solidFill>
                    </a:lnL>
                    <a:lnR w="9525">
                      <a:solidFill>
                        <a:schemeClr val="bg1">
                          <a:lumMod val="75000"/>
                        </a:schemeClr>
                      </a:solidFill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>
                      <a:solidFill>
                        <a:schemeClr val="bg1">
                          <a:lumMod val="75000"/>
                        </a:schemeClr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0680118"/>
                  </a:ext>
                </a:extLst>
              </a:tr>
              <a:tr h="198120"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effectLst/>
                        </a:rPr>
                        <a:t>2185.8</a:t>
                      </a:r>
                    </a:p>
                  </a:txBody>
                  <a:tcPr marL="0" marR="0" marT="0" marB="0" anchor="ctr">
                    <a:lnL w="9525">
                      <a:solidFill>
                        <a:schemeClr val="bg1">
                          <a:lumMod val="75000"/>
                        </a:schemeClr>
                      </a:solidFill>
                    </a:lnL>
                    <a:lnR w="9525">
                      <a:solidFill>
                        <a:schemeClr val="bg1">
                          <a:lumMod val="75000"/>
                        </a:schemeClr>
                      </a:solidFill>
                    </a:lnR>
                    <a:lnT w="9525">
                      <a:solidFill>
                        <a:schemeClr val="bg1">
                          <a:lumMod val="75000"/>
                        </a:schemeClr>
                      </a:solidFill>
                    </a:lnT>
                    <a:lnB w="9525">
                      <a:solidFill>
                        <a:schemeClr val="bg1">
                          <a:lumMod val="75000"/>
                        </a:schemeClr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64957069"/>
                  </a:ext>
                </a:extLst>
              </a:tr>
              <a:tr h="198120"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effectLst/>
                        </a:rPr>
                        <a:t>972.53</a:t>
                      </a:r>
                    </a:p>
                  </a:txBody>
                  <a:tcPr marL="0" marR="0" marT="0" marB="0" anchor="ctr">
                    <a:lnL w="9525">
                      <a:solidFill>
                        <a:schemeClr val="bg1">
                          <a:lumMod val="75000"/>
                        </a:schemeClr>
                      </a:solidFill>
                    </a:lnL>
                    <a:lnR w="9525">
                      <a:solidFill>
                        <a:schemeClr val="bg1">
                          <a:lumMod val="75000"/>
                        </a:schemeClr>
                      </a:solidFill>
                    </a:lnR>
                    <a:lnT w="9525">
                      <a:solidFill>
                        <a:schemeClr val="bg1">
                          <a:lumMod val="75000"/>
                        </a:schemeClr>
                      </a:solidFill>
                    </a:lnT>
                    <a:lnB w="9525">
                      <a:solidFill>
                        <a:schemeClr val="bg1">
                          <a:lumMod val="75000"/>
                        </a:schemeClr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78505135"/>
                  </a:ext>
                </a:extLst>
              </a:tr>
              <a:tr h="198120"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effectLst/>
                        </a:rPr>
                        <a:t>349.91</a:t>
                      </a:r>
                    </a:p>
                  </a:txBody>
                  <a:tcPr marL="0" marR="0" marT="0" marB="0" anchor="ctr">
                    <a:lnL w="9525">
                      <a:solidFill>
                        <a:schemeClr val="bg1">
                          <a:lumMod val="75000"/>
                        </a:schemeClr>
                      </a:solidFill>
                    </a:lnL>
                    <a:lnR w="9525">
                      <a:solidFill>
                        <a:schemeClr val="bg1">
                          <a:lumMod val="75000"/>
                        </a:schemeClr>
                      </a:solidFill>
                    </a:lnR>
                    <a:lnT w="9525">
                      <a:solidFill>
                        <a:schemeClr val="bg1">
                          <a:lumMod val="75000"/>
                        </a:schemeClr>
                      </a:solidFill>
                    </a:lnT>
                    <a:lnB w="9525">
                      <a:solidFill>
                        <a:schemeClr val="bg1">
                          <a:lumMod val="75000"/>
                        </a:schemeClr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638438"/>
                  </a:ext>
                </a:extLst>
              </a:tr>
            </a:tbl>
          </a:graphicData>
        </a:graphic>
      </p:graphicFrame>
      <p:graphicFrame>
        <p:nvGraphicFramePr>
          <p:cNvPr id="14" name="Tabella 13">
            <a:extLst>
              <a:ext uri="{FF2B5EF4-FFF2-40B4-BE49-F238E27FC236}">
                <a16:creationId xmlns:a16="http://schemas.microsoft.com/office/drawing/2014/main" id="{0C9041E4-886C-7947-F539-B7AAB4FE56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8194707"/>
              </p:ext>
            </p:extLst>
          </p:nvPr>
        </p:nvGraphicFramePr>
        <p:xfrm>
          <a:off x="4378864" y="2312307"/>
          <a:ext cx="1306301" cy="22631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06301">
                  <a:extLst>
                    <a:ext uri="{9D8B030D-6E8A-4147-A177-3AD203B41FA5}">
                      <a16:colId xmlns:a16="http://schemas.microsoft.com/office/drawing/2014/main" val="3458162628"/>
                    </a:ext>
                  </a:extLst>
                </a:gridCol>
              </a:tblGrid>
              <a:tr h="198120">
                <a:tc>
                  <a:txBody>
                    <a:bodyPr/>
                    <a:lstStyle/>
                    <a:p>
                      <a:pPr algn="ctr"/>
                      <a:r>
                        <a:rPr lang="it-IT" b="1">
                          <a:effectLst/>
                        </a:rPr>
                        <a:t>Reference </a:t>
                      </a:r>
                      <a:r>
                        <a:rPr lang="it-IT" b="1" err="1">
                          <a:effectLst/>
                        </a:rPr>
                        <a:t>periods</a:t>
                      </a:r>
                    </a:p>
                  </a:txBody>
                  <a:tcPr marL="0" marR="0" marT="0" marB="0" anchor="ctr">
                    <a:lnL w="9525">
                      <a:solidFill>
                        <a:schemeClr val="bg1">
                          <a:lumMod val="75000"/>
                        </a:schemeClr>
                      </a:solidFill>
                    </a:lnL>
                    <a:lnR w="9525">
                      <a:solidFill>
                        <a:schemeClr val="bg1">
                          <a:lumMod val="75000"/>
                        </a:schemeClr>
                      </a:solidFill>
                    </a:lnR>
                    <a:lnT w="9525">
                      <a:solidFill>
                        <a:schemeClr val="bg1">
                          <a:lumMod val="75000"/>
                        </a:schemeClr>
                      </a:solidFill>
                    </a:lnT>
                    <a:lnB w="9525">
                      <a:solidFill>
                        <a:schemeClr val="bg1">
                          <a:lumMod val="75000"/>
                        </a:schemeClr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94785643"/>
                  </a:ext>
                </a:extLst>
              </a:tr>
              <a:tr h="198120"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effectLst/>
                        </a:rPr>
                        <a:t>7393.40</a:t>
                      </a:r>
                    </a:p>
                  </a:txBody>
                  <a:tcPr marL="0" marR="0" marT="0" marB="0" anchor="ctr">
                    <a:lnL w="9525">
                      <a:solidFill>
                        <a:schemeClr val="bg1">
                          <a:lumMod val="75000"/>
                        </a:schemeClr>
                      </a:solidFill>
                    </a:lnL>
                    <a:lnR w="9525">
                      <a:solidFill>
                        <a:schemeClr val="bg1">
                          <a:lumMod val="75000"/>
                        </a:schemeClr>
                      </a:solidFill>
                    </a:lnR>
                    <a:lnT w="9525">
                      <a:solidFill>
                        <a:schemeClr val="bg1">
                          <a:lumMod val="75000"/>
                        </a:schemeClr>
                      </a:solidFill>
                    </a:lnT>
                    <a:lnB w="9525">
                      <a:solidFill>
                        <a:schemeClr val="bg1">
                          <a:lumMod val="75000"/>
                        </a:schemeClr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29735951"/>
                  </a:ext>
                </a:extLst>
              </a:tr>
              <a:tr h="198120"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effectLst/>
                        </a:rPr>
                        <a:t>3681.50</a:t>
                      </a:r>
                    </a:p>
                  </a:txBody>
                  <a:tcPr marL="0" marR="0" marT="0" marB="0" anchor="ctr">
                    <a:lnL w="9525">
                      <a:solidFill>
                        <a:schemeClr val="bg1">
                          <a:lumMod val="75000"/>
                        </a:schemeClr>
                      </a:solidFill>
                    </a:lnL>
                    <a:lnR w="9525">
                      <a:solidFill>
                        <a:schemeClr val="bg1">
                          <a:lumMod val="75000"/>
                        </a:schemeClr>
                      </a:solidFill>
                    </a:lnR>
                    <a:lnT w="9525">
                      <a:solidFill>
                        <a:schemeClr val="bg1">
                          <a:lumMod val="75000"/>
                        </a:schemeClr>
                      </a:solidFill>
                    </a:lnT>
                    <a:lnB w="9525">
                      <a:solidFill>
                        <a:schemeClr val="bg1">
                          <a:lumMod val="75000"/>
                        </a:schemeClr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16280382"/>
                  </a:ext>
                </a:extLst>
              </a:tr>
              <a:tr h="198120"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effectLst/>
                        </a:rPr>
                        <a:t>2325.90</a:t>
                      </a:r>
                    </a:p>
                  </a:txBody>
                  <a:tcPr marL="0" marR="0" marT="0" marB="0" anchor="ctr">
                    <a:lnL w="9525">
                      <a:solidFill>
                        <a:schemeClr val="bg1">
                          <a:lumMod val="75000"/>
                        </a:schemeClr>
                      </a:solidFill>
                    </a:lnL>
                    <a:lnR w="9525">
                      <a:solidFill>
                        <a:schemeClr val="bg1">
                          <a:lumMod val="75000"/>
                        </a:schemeClr>
                      </a:solidFill>
                    </a:lnR>
                    <a:lnT w="9525">
                      <a:solidFill>
                        <a:schemeClr val="bg1">
                          <a:lumMod val="75000"/>
                        </a:schemeClr>
                      </a:solidFill>
                    </a:lnT>
                    <a:lnB w="9525">
                      <a:solidFill>
                        <a:schemeClr val="bg1">
                          <a:lumMod val="75000"/>
                        </a:schemeClr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69454134"/>
                  </a:ext>
                </a:extLst>
              </a:tr>
              <a:tr h="198120"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effectLst/>
                        </a:rPr>
                        <a:t>963.49</a:t>
                      </a:r>
                    </a:p>
                  </a:txBody>
                  <a:tcPr marL="0" marR="0" marT="0" marB="0" anchor="ctr">
                    <a:lnL w="9525">
                      <a:solidFill>
                        <a:schemeClr val="bg1">
                          <a:lumMod val="75000"/>
                        </a:schemeClr>
                      </a:solidFill>
                    </a:lnL>
                    <a:lnR w="9525">
                      <a:solidFill>
                        <a:schemeClr val="bg1">
                          <a:lumMod val="75000"/>
                        </a:schemeClr>
                      </a:solidFill>
                    </a:lnR>
                    <a:lnT w="9525">
                      <a:solidFill>
                        <a:schemeClr val="bg1">
                          <a:lumMod val="75000"/>
                        </a:schemeClr>
                      </a:solidFill>
                    </a:lnT>
                    <a:lnB w="9525">
                      <a:solidFill>
                        <a:schemeClr val="bg1">
                          <a:lumMod val="75000"/>
                        </a:schemeClr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2143346"/>
                  </a:ext>
                </a:extLst>
              </a:tr>
              <a:tr h="198120"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effectLst/>
                        </a:rPr>
                        <a:t>881.63</a:t>
                      </a:r>
                    </a:p>
                  </a:txBody>
                  <a:tcPr marL="0" marR="0" marT="0" marB="0" anchor="ctr">
                    <a:lnL w="9525">
                      <a:solidFill>
                        <a:schemeClr val="bg1">
                          <a:lumMod val="75000"/>
                        </a:schemeClr>
                      </a:solidFill>
                    </a:lnL>
                    <a:lnR w="9525">
                      <a:solidFill>
                        <a:schemeClr val="bg1">
                          <a:lumMod val="75000"/>
                        </a:schemeClr>
                      </a:solidFill>
                    </a:lnR>
                    <a:lnT w="9525">
                      <a:solidFill>
                        <a:schemeClr val="bg1">
                          <a:lumMod val="75000"/>
                        </a:schemeClr>
                      </a:solidFill>
                    </a:lnT>
                    <a:lnB w="9525">
                      <a:solidFill>
                        <a:schemeClr val="bg1">
                          <a:lumMod val="75000"/>
                        </a:schemeClr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5235660"/>
                  </a:ext>
                </a:extLst>
              </a:tr>
              <a:tr h="198120"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effectLst/>
                        </a:rPr>
                        <a:t>711.53</a:t>
                      </a:r>
                    </a:p>
                  </a:txBody>
                  <a:tcPr marL="0" marR="0" marT="0" marB="0" anchor="ctr">
                    <a:lnL w="9525">
                      <a:solidFill>
                        <a:schemeClr val="bg1">
                          <a:lumMod val="75000"/>
                        </a:schemeClr>
                      </a:solidFill>
                    </a:lnL>
                    <a:lnR w="9525">
                      <a:solidFill>
                        <a:schemeClr val="bg1">
                          <a:lumMod val="75000"/>
                        </a:schemeClr>
                      </a:solidFill>
                    </a:lnR>
                    <a:lnT w="9525">
                      <a:solidFill>
                        <a:schemeClr val="bg1">
                          <a:lumMod val="75000"/>
                        </a:schemeClr>
                      </a:solidFill>
                    </a:lnT>
                    <a:lnB w="9525">
                      <a:solidFill>
                        <a:schemeClr val="bg1">
                          <a:lumMod val="75000"/>
                        </a:schemeClr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1634354"/>
                  </a:ext>
                </a:extLst>
              </a:tr>
              <a:tr h="198120"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effectLst/>
                        </a:rPr>
                        <a:t>514.44</a:t>
                      </a:r>
                    </a:p>
                  </a:txBody>
                  <a:tcPr marL="0" marR="0" marT="0" marB="0" anchor="ctr">
                    <a:lnL w="9525">
                      <a:solidFill>
                        <a:schemeClr val="bg1">
                          <a:lumMod val="75000"/>
                        </a:schemeClr>
                      </a:solidFill>
                    </a:lnL>
                    <a:lnR w="9525">
                      <a:solidFill>
                        <a:schemeClr val="bg1">
                          <a:lumMod val="75000"/>
                        </a:schemeClr>
                      </a:solidFill>
                    </a:lnR>
                    <a:lnT w="9525">
                      <a:solidFill>
                        <a:schemeClr val="bg1">
                          <a:lumMod val="75000"/>
                        </a:schemeClr>
                      </a:solidFill>
                    </a:lnT>
                    <a:lnB w="9525">
                      <a:solidFill>
                        <a:schemeClr val="bg1">
                          <a:lumMod val="75000"/>
                        </a:schemeClr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14810502"/>
                  </a:ext>
                </a:extLst>
              </a:tr>
              <a:tr h="198120"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effectLst/>
                        </a:rPr>
                        <a:t>440.98</a:t>
                      </a:r>
                    </a:p>
                  </a:txBody>
                  <a:tcPr marL="0" marR="0" marT="0" marB="0" anchor="ctr">
                    <a:lnL w="9525">
                      <a:solidFill>
                        <a:schemeClr val="bg1">
                          <a:lumMod val="75000"/>
                        </a:schemeClr>
                      </a:solidFill>
                    </a:lnL>
                    <a:lnR w="9525">
                      <a:solidFill>
                        <a:schemeClr val="bg1">
                          <a:lumMod val="75000"/>
                        </a:schemeClr>
                      </a:solidFill>
                    </a:lnR>
                    <a:lnT w="9525">
                      <a:solidFill>
                        <a:schemeClr val="bg1">
                          <a:lumMod val="75000"/>
                        </a:schemeClr>
                      </a:solidFill>
                    </a:lnT>
                    <a:lnB w="9525">
                      <a:solidFill>
                        <a:schemeClr val="bg1">
                          <a:lumMod val="75000"/>
                        </a:schemeClr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0506865"/>
                  </a:ext>
                </a:extLst>
              </a:tr>
              <a:tr h="198120"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effectLst/>
                        </a:rPr>
                        <a:t>365.49</a:t>
                      </a:r>
                    </a:p>
                  </a:txBody>
                  <a:tcPr marL="0" marR="0" marT="0" marB="0" anchor="ctr">
                    <a:lnL w="9525">
                      <a:solidFill>
                        <a:schemeClr val="bg1">
                          <a:lumMod val="75000"/>
                        </a:schemeClr>
                      </a:solidFill>
                    </a:lnL>
                    <a:lnR w="9525">
                      <a:solidFill>
                        <a:schemeClr val="bg1">
                          <a:lumMod val="75000"/>
                        </a:schemeClr>
                      </a:solidFill>
                    </a:lnR>
                    <a:lnT w="9525">
                      <a:solidFill>
                        <a:schemeClr val="bg1">
                          <a:lumMod val="75000"/>
                        </a:schemeClr>
                      </a:solidFill>
                    </a:lnT>
                    <a:lnB w="9525">
                      <a:solidFill>
                        <a:schemeClr val="bg1">
                          <a:lumMod val="75000"/>
                        </a:schemeClr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59746493"/>
                  </a:ext>
                </a:extLst>
              </a:tr>
              <a:tr h="198120"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effectLst/>
                        </a:rPr>
                        <a:t>349.12</a:t>
                      </a:r>
                    </a:p>
                  </a:txBody>
                  <a:tcPr marL="0" marR="0" marT="0" marB="0" anchor="ctr">
                    <a:lnL w="9525">
                      <a:solidFill>
                        <a:schemeClr val="bg1">
                          <a:lumMod val="75000"/>
                        </a:schemeClr>
                      </a:solidFill>
                    </a:lnL>
                    <a:lnR w="9525">
                      <a:solidFill>
                        <a:schemeClr val="bg1">
                          <a:lumMod val="75000"/>
                        </a:schemeClr>
                      </a:solidFill>
                    </a:lnR>
                    <a:lnT w="9525">
                      <a:solidFill>
                        <a:schemeClr val="bg1">
                          <a:lumMod val="75000"/>
                        </a:schemeClr>
                      </a:solidFill>
                    </a:lnT>
                    <a:lnB w="9525">
                      <a:solidFill>
                        <a:schemeClr val="bg1">
                          <a:lumMod val="75000"/>
                        </a:schemeClr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29184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987695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>
            <a:extLst>
              <a:ext uri="{FF2B5EF4-FFF2-40B4-BE49-F238E27FC236}">
                <a16:creationId xmlns:a16="http://schemas.microsoft.com/office/drawing/2014/main" id="{E47DEB7E-F71D-D84F-9011-B56FE9D816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1780" t="23069"/>
          <a:stretch/>
        </p:blipFill>
        <p:spPr>
          <a:xfrm>
            <a:off x="-9939" y="-12422"/>
            <a:ext cx="9158908" cy="939799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1D6592CA-3AEF-9245-9030-A69744F573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841" y="5064672"/>
            <a:ext cx="9155840" cy="652812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7143AF52-E038-704E-8B38-1D351568BE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6815" y="12959"/>
            <a:ext cx="1939572" cy="873778"/>
          </a:xfrm>
          <a:prstGeom prst="rect">
            <a:avLst/>
          </a:prstGeom>
        </p:spPr>
      </p:pic>
      <p:sp>
        <p:nvSpPr>
          <p:cNvPr id="13" name="Segnaposto numero diapositiva 12">
            <a:extLst>
              <a:ext uri="{FF2B5EF4-FFF2-40B4-BE49-F238E27FC236}">
                <a16:creationId xmlns:a16="http://schemas.microsoft.com/office/drawing/2014/main" id="{EFFCE501-846A-3E4D-8BB3-296EF5F9C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FD6AA-E63A-A446-AE74-D7B2F3293778}" type="slidenum">
              <a:rPr lang="en-GB" dirty="0" smtClean="0">
                <a:solidFill>
                  <a:schemeClr val="bg1"/>
                </a:solidFill>
              </a:rPr>
              <a:t>12</a:t>
            </a:fld>
            <a:endParaRPr lang="en-GB">
              <a:solidFill>
                <a:schemeClr val="bg1"/>
              </a:solidFill>
            </a:endParaRPr>
          </a:p>
        </p:txBody>
      </p:sp>
      <p:sp>
        <p:nvSpPr>
          <p:cNvPr id="10" name="CasellaDiTesto 10">
            <a:extLst>
              <a:ext uri="{FF2B5EF4-FFF2-40B4-BE49-F238E27FC236}">
                <a16:creationId xmlns:a16="http://schemas.microsoft.com/office/drawing/2014/main" id="{FB3C6E92-DE30-CEA5-925F-45EACA869DE0}"/>
              </a:ext>
            </a:extLst>
          </p:cNvPr>
          <p:cNvSpPr txBox="1"/>
          <p:nvPr/>
        </p:nvSpPr>
        <p:spPr>
          <a:xfrm>
            <a:off x="295924" y="169482"/>
            <a:ext cx="5824027" cy="55399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sz="3000" b="1">
                <a:solidFill>
                  <a:schemeClr val="bg1"/>
                </a:solidFill>
                <a:latin typeface="+mj-lt"/>
              </a:rPr>
              <a:t>INTRODUCTION: Project's Purpose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C2396A-B6A9-44FB-EBE7-D6B69398ACF9}"/>
              </a:ext>
            </a:extLst>
          </p:cNvPr>
          <p:cNvSpPr txBox="1"/>
          <p:nvPr/>
        </p:nvSpPr>
        <p:spPr>
          <a:xfrm>
            <a:off x="251536" y="1027398"/>
            <a:ext cx="8043169" cy="424731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GB"/>
              <a:t>Task: recover the original signal (timestamps, frequencies, amplitudes, phases)</a:t>
            </a:r>
          </a:p>
          <a:p>
            <a:pPr marL="285750" indent="-285750">
              <a:buFont typeface="Arial"/>
              <a:buChar char="•"/>
            </a:pPr>
            <a:r>
              <a:rPr lang="en-GB">
                <a:cs typeface="Calibri" panose="020F0502020204030204"/>
              </a:rPr>
              <a:t>Procedure:</a:t>
            </a:r>
          </a:p>
          <a:p>
            <a:pPr marL="800100" lvl="1" indent="-342900">
              <a:buAutoNum type="arabicPeriod"/>
            </a:pPr>
            <a:r>
              <a:rPr lang="en-GB">
                <a:cs typeface="Calibri" panose="020F0502020204030204"/>
              </a:rPr>
              <a:t>Define the model for the signal and the timestamps</a:t>
            </a:r>
          </a:p>
          <a:p>
            <a:pPr marL="800100" lvl="1" indent="-342900">
              <a:buAutoNum type="arabicPeriod"/>
            </a:pPr>
            <a:r>
              <a:rPr lang="en-GB">
                <a:cs typeface="Calibri" panose="020F0502020204030204"/>
              </a:rPr>
              <a:t>Compare the PS to a reference dataset</a:t>
            </a:r>
          </a:p>
          <a:p>
            <a:pPr marL="800100" lvl="1" indent="-342900">
              <a:buAutoNum type="arabicPeriod"/>
            </a:pPr>
            <a:endParaRPr lang="en-GB">
              <a:cs typeface="Calibri" panose="020F0502020204030204"/>
            </a:endParaRPr>
          </a:p>
          <a:p>
            <a:pPr marL="800100" lvl="1" indent="-342900">
              <a:buAutoNum type="arabicPeriod"/>
            </a:pPr>
            <a:endParaRPr lang="en-GB">
              <a:cs typeface="Calibri" panose="020F0502020204030204"/>
            </a:endParaRPr>
          </a:p>
          <a:p>
            <a:pPr marL="800100" lvl="1" indent="-342900">
              <a:buAutoNum type="arabicPeriod"/>
            </a:pPr>
            <a:endParaRPr lang="en-GB">
              <a:cs typeface="Calibri" panose="020F0502020204030204"/>
            </a:endParaRPr>
          </a:p>
          <a:p>
            <a:pPr marL="800100" lvl="1" indent="-342900">
              <a:buAutoNum type="arabicPeriod"/>
            </a:pPr>
            <a:endParaRPr lang="en-GB">
              <a:cs typeface="Calibri" panose="020F0502020204030204"/>
            </a:endParaRPr>
          </a:p>
          <a:p>
            <a:pPr marL="800100" lvl="1" indent="-342900">
              <a:buAutoNum type="arabicPeriod"/>
            </a:pPr>
            <a:endParaRPr lang="en-GB">
              <a:cs typeface="Calibri" panose="020F0502020204030204"/>
            </a:endParaRPr>
          </a:p>
          <a:p>
            <a:pPr marL="800100" lvl="1" indent="-342900">
              <a:buAutoNum type="arabicPeriod"/>
            </a:pPr>
            <a:endParaRPr lang="en-GB">
              <a:cs typeface="Calibri" panose="020F0502020204030204"/>
            </a:endParaRPr>
          </a:p>
          <a:p>
            <a:pPr marL="800100" lvl="1" indent="-342900">
              <a:buAutoNum type="arabicPeriod"/>
            </a:pPr>
            <a:endParaRPr lang="en-GB">
              <a:cs typeface="Calibri" panose="020F0502020204030204"/>
            </a:endParaRPr>
          </a:p>
          <a:p>
            <a:pPr marL="800100" lvl="1" indent="-342900">
              <a:buAutoNum type="arabicPeriod"/>
            </a:pPr>
            <a:endParaRPr lang="en-GB">
              <a:cs typeface="Calibri" panose="020F0502020204030204"/>
            </a:endParaRPr>
          </a:p>
          <a:p>
            <a:pPr marL="800100" lvl="1" indent="-342900">
              <a:buAutoNum type="arabicPeriod"/>
            </a:pPr>
            <a:endParaRPr lang="en-GB" sz="900">
              <a:cs typeface="Calibri" panose="020F0502020204030204"/>
            </a:endParaRPr>
          </a:p>
          <a:p>
            <a:pPr marL="800100" lvl="1" indent="-342900">
              <a:buAutoNum type="arabicPeriod"/>
            </a:pPr>
            <a:endParaRPr lang="en-GB">
              <a:cs typeface="Calibri" panose="020F0502020204030204"/>
            </a:endParaRPr>
          </a:p>
          <a:p>
            <a:pPr lvl="1"/>
            <a:endParaRPr lang="en-GB">
              <a:cs typeface="Calibri" panose="020F0502020204030204"/>
            </a:endParaRPr>
          </a:p>
        </p:txBody>
      </p:sp>
      <p:graphicFrame>
        <p:nvGraphicFramePr>
          <p:cNvPr id="9" name="Tabella 8">
            <a:extLst>
              <a:ext uri="{FF2B5EF4-FFF2-40B4-BE49-F238E27FC236}">
                <a16:creationId xmlns:a16="http://schemas.microsoft.com/office/drawing/2014/main" id="{0AC64AF2-60A2-836E-264E-F54071F087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1759245"/>
              </p:ext>
            </p:extLst>
          </p:nvPr>
        </p:nvGraphicFramePr>
        <p:xfrm>
          <a:off x="2084611" y="2343150"/>
          <a:ext cx="1161973" cy="10287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61973">
                  <a:extLst>
                    <a:ext uri="{9D8B030D-6E8A-4147-A177-3AD203B41FA5}">
                      <a16:colId xmlns:a16="http://schemas.microsoft.com/office/drawing/2014/main" val="447819924"/>
                    </a:ext>
                  </a:extLst>
                </a:gridCol>
              </a:tblGrid>
              <a:tr h="198119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b="1" err="1">
                          <a:effectLst/>
                        </a:rPr>
                        <a:t>Signal's</a:t>
                      </a:r>
                      <a:r>
                        <a:rPr lang="it-IT" b="1">
                          <a:effectLst/>
                        </a:rPr>
                        <a:t> </a:t>
                      </a:r>
                      <a:r>
                        <a:rPr lang="it-IT" b="1" err="1">
                          <a:effectLst/>
                        </a:rPr>
                        <a:t>periods</a:t>
                      </a:r>
                    </a:p>
                  </a:txBody>
                  <a:tcPr marL="0" marR="0" marT="0" marB="0" anchor="ctr">
                    <a:lnL w="9525">
                      <a:solidFill>
                        <a:schemeClr val="bg1">
                          <a:lumMod val="75000"/>
                        </a:schemeClr>
                      </a:solidFill>
                    </a:lnL>
                    <a:lnR w="9525">
                      <a:solidFill>
                        <a:schemeClr val="bg1">
                          <a:lumMod val="75000"/>
                        </a:schemeClr>
                      </a:solidFill>
                    </a:lnR>
                    <a:lnT w="9525">
                      <a:solidFill>
                        <a:schemeClr val="bg1">
                          <a:lumMod val="75000"/>
                        </a:schemeClr>
                      </a:solidFill>
                    </a:lnT>
                    <a:lnB w="9525">
                      <a:solidFill>
                        <a:schemeClr val="bg1">
                          <a:lumMod val="75000"/>
                        </a:schemeClr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94272883"/>
                  </a:ext>
                </a:extLst>
              </a:tr>
              <a:tr h="198120"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effectLst/>
                        </a:rPr>
                        <a:t>8872.5</a:t>
                      </a:r>
                    </a:p>
                  </a:txBody>
                  <a:tcPr marL="0" marR="0" marT="0" marB="0" anchor="ctr">
                    <a:lnL w="9525">
                      <a:solidFill>
                        <a:schemeClr val="bg1">
                          <a:lumMod val="75000"/>
                        </a:schemeClr>
                      </a:solidFill>
                    </a:lnL>
                    <a:lnR w="9525">
                      <a:solidFill>
                        <a:schemeClr val="bg1">
                          <a:lumMod val="75000"/>
                        </a:schemeClr>
                      </a:solidFill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>
                      <a:solidFill>
                        <a:schemeClr val="bg1">
                          <a:lumMod val="75000"/>
                        </a:schemeClr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0680118"/>
                  </a:ext>
                </a:extLst>
              </a:tr>
              <a:tr h="198120"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effectLst/>
                        </a:rPr>
                        <a:t>2185.8</a:t>
                      </a:r>
                    </a:p>
                  </a:txBody>
                  <a:tcPr marL="0" marR="0" marT="0" marB="0" anchor="ctr">
                    <a:lnL w="9525">
                      <a:solidFill>
                        <a:schemeClr val="bg1">
                          <a:lumMod val="75000"/>
                        </a:schemeClr>
                      </a:solidFill>
                    </a:lnL>
                    <a:lnR w="9525">
                      <a:solidFill>
                        <a:schemeClr val="bg1">
                          <a:lumMod val="75000"/>
                        </a:schemeClr>
                      </a:solidFill>
                    </a:lnR>
                    <a:lnT w="9525">
                      <a:solidFill>
                        <a:schemeClr val="bg1">
                          <a:lumMod val="75000"/>
                        </a:schemeClr>
                      </a:solidFill>
                    </a:lnT>
                    <a:lnB w="9525">
                      <a:solidFill>
                        <a:schemeClr val="bg1">
                          <a:lumMod val="75000"/>
                        </a:schemeClr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64957069"/>
                  </a:ext>
                </a:extLst>
              </a:tr>
              <a:tr h="198120"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effectLst/>
                        </a:rPr>
                        <a:t>972.53</a:t>
                      </a:r>
                    </a:p>
                  </a:txBody>
                  <a:tcPr marL="0" marR="0" marT="0" marB="0" anchor="ctr">
                    <a:lnL w="9525">
                      <a:solidFill>
                        <a:schemeClr val="bg1">
                          <a:lumMod val="75000"/>
                        </a:schemeClr>
                      </a:solidFill>
                    </a:lnL>
                    <a:lnR w="9525">
                      <a:solidFill>
                        <a:schemeClr val="bg1">
                          <a:lumMod val="75000"/>
                        </a:schemeClr>
                      </a:solidFill>
                    </a:lnR>
                    <a:lnT w="9525">
                      <a:solidFill>
                        <a:schemeClr val="bg1">
                          <a:lumMod val="75000"/>
                        </a:schemeClr>
                      </a:solidFill>
                    </a:lnT>
                    <a:lnB w="9525">
                      <a:solidFill>
                        <a:schemeClr val="bg1">
                          <a:lumMod val="75000"/>
                        </a:schemeClr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78505135"/>
                  </a:ext>
                </a:extLst>
              </a:tr>
              <a:tr h="198120"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effectLst/>
                        </a:rPr>
                        <a:t>349.91</a:t>
                      </a:r>
                    </a:p>
                  </a:txBody>
                  <a:tcPr marL="0" marR="0" marT="0" marB="0" anchor="ctr">
                    <a:lnL w="9525">
                      <a:solidFill>
                        <a:schemeClr val="bg1">
                          <a:lumMod val="75000"/>
                        </a:schemeClr>
                      </a:solidFill>
                    </a:lnL>
                    <a:lnR w="9525">
                      <a:solidFill>
                        <a:schemeClr val="bg1">
                          <a:lumMod val="75000"/>
                        </a:schemeClr>
                      </a:solidFill>
                    </a:lnR>
                    <a:lnT w="9525">
                      <a:solidFill>
                        <a:schemeClr val="bg1">
                          <a:lumMod val="75000"/>
                        </a:schemeClr>
                      </a:solidFill>
                    </a:lnT>
                    <a:lnB w="9525">
                      <a:solidFill>
                        <a:schemeClr val="bg1">
                          <a:lumMod val="75000"/>
                        </a:schemeClr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638438"/>
                  </a:ext>
                </a:extLst>
              </a:tr>
            </a:tbl>
          </a:graphicData>
        </a:graphic>
      </p:graphicFrame>
      <p:graphicFrame>
        <p:nvGraphicFramePr>
          <p:cNvPr id="14" name="Tabella 13">
            <a:extLst>
              <a:ext uri="{FF2B5EF4-FFF2-40B4-BE49-F238E27FC236}">
                <a16:creationId xmlns:a16="http://schemas.microsoft.com/office/drawing/2014/main" id="{0C9041E4-886C-7947-F539-B7AAB4FE56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7160505"/>
              </p:ext>
            </p:extLst>
          </p:nvPr>
        </p:nvGraphicFramePr>
        <p:xfrm>
          <a:off x="4378864" y="2312307"/>
          <a:ext cx="1306301" cy="22631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06301">
                  <a:extLst>
                    <a:ext uri="{9D8B030D-6E8A-4147-A177-3AD203B41FA5}">
                      <a16:colId xmlns:a16="http://schemas.microsoft.com/office/drawing/2014/main" val="3458162628"/>
                    </a:ext>
                  </a:extLst>
                </a:gridCol>
              </a:tblGrid>
              <a:tr h="198120">
                <a:tc>
                  <a:txBody>
                    <a:bodyPr/>
                    <a:lstStyle/>
                    <a:p>
                      <a:pPr algn="ctr"/>
                      <a:r>
                        <a:rPr lang="it-IT" b="1">
                          <a:effectLst/>
                        </a:rPr>
                        <a:t>Reference </a:t>
                      </a:r>
                      <a:r>
                        <a:rPr lang="it-IT" b="1" err="1">
                          <a:effectLst/>
                        </a:rPr>
                        <a:t>periods</a:t>
                      </a:r>
                    </a:p>
                  </a:txBody>
                  <a:tcPr marL="0" marR="0" marT="0" marB="0" anchor="ctr">
                    <a:lnL w="9525">
                      <a:solidFill>
                        <a:schemeClr val="bg1">
                          <a:lumMod val="75000"/>
                        </a:schemeClr>
                      </a:solidFill>
                    </a:lnL>
                    <a:lnR w="9525">
                      <a:solidFill>
                        <a:schemeClr val="bg1">
                          <a:lumMod val="75000"/>
                        </a:schemeClr>
                      </a:solidFill>
                    </a:lnR>
                    <a:lnT w="9525">
                      <a:solidFill>
                        <a:schemeClr val="bg1">
                          <a:lumMod val="75000"/>
                        </a:schemeClr>
                      </a:solidFill>
                    </a:lnT>
                    <a:lnB w="9525">
                      <a:solidFill>
                        <a:schemeClr val="bg1">
                          <a:lumMod val="75000"/>
                        </a:schemeClr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94785643"/>
                  </a:ext>
                </a:extLst>
              </a:tr>
              <a:tr h="198120"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effectLst/>
                        </a:rPr>
                        <a:t>7393.40</a:t>
                      </a:r>
                    </a:p>
                  </a:txBody>
                  <a:tcPr marL="0" marR="0" marT="0" marB="0" anchor="ctr">
                    <a:lnL w="9525">
                      <a:solidFill>
                        <a:schemeClr val="bg1">
                          <a:lumMod val="75000"/>
                        </a:schemeClr>
                      </a:solidFill>
                    </a:lnL>
                    <a:lnR w="9525">
                      <a:solidFill>
                        <a:schemeClr val="bg1">
                          <a:lumMod val="75000"/>
                        </a:schemeClr>
                      </a:solidFill>
                    </a:lnR>
                    <a:lnT w="9525">
                      <a:solidFill>
                        <a:schemeClr val="bg1">
                          <a:lumMod val="75000"/>
                        </a:schemeClr>
                      </a:solidFill>
                    </a:lnT>
                    <a:lnB w="9525">
                      <a:solidFill>
                        <a:schemeClr val="bg1">
                          <a:lumMod val="75000"/>
                        </a:schemeClr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29735951"/>
                  </a:ext>
                </a:extLst>
              </a:tr>
              <a:tr h="198120"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effectLst/>
                        </a:rPr>
                        <a:t>3681.50</a:t>
                      </a:r>
                    </a:p>
                  </a:txBody>
                  <a:tcPr marL="0" marR="0" marT="0" marB="0" anchor="ctr">
                    <a:lnL w="9525">
                      <a:solidFill>
                        <a:schemeClr val="bg1">
                          <a:lumMod val="75000"/>
                        </a:schemeClr>
                      </a:solidFill>
                    </a:lnL>
                    <a:lnR w="9525">
                      <a:solidFill>
                        <a:schemeClr val="bg1">
                          <a:lumMod val="75000"/>
                        </a:schemeClr>
                      </a:solidFill>
                    </a:lnR>
                    <a:lnT w="9525">
                      <a:solidFill>
                        <a:schemeClr val="bg1">
                          <a:lumMod val="75000"/>
                        </a:schemeClr>
                      </a:solidFill>
                    </a:lnT>
                    <a:lnB w="9525">
                      <a:solidFill>
                        <a:schemeClr val="bg1">
                          <a:lumMod val="75000"/>
                        </a:schemeClr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16280382"/>
                  </a:ext>
                </a:extLst>
              </a:tr>
              <a:tr h="198120"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effectLst/>
                        </a:rPr>
                        <a:t>2325.90</a:t>
                      </a:r>
                    </a:p>
                  </a:txBody>
                  <a:tcPr marL="0" marR="0" marT="0" marB="0" anchor="ctr">
                    <a:lnL w="9525">
                      <a:solidFill>
                        <a:schemeClr val="bg1">
                          <a:lumMod val="75000"/>
                        </a:schemeClr>
                      </a:solidFill>
                    </a:lnL>
                    <a:lnR w="9525">
                      <a:solidFill>
                        <a:schemeClr val="bg1">
                          <a:lumMod val="75000"/>
                        </a:schemeClr>
                      </a:solidFill>
                    </a:lnR>
                    <a:lnT w="9525">
                      <a:solidFill>
                        <a:schemeClr val="bg1">
                          <a:lumMod val="75000"/>
                        </a:schemeClr>
                      </a:solidFill>
                    </a:lnT>
                    <a:lnB w="9525">
                      <a:solidFill>
                        <a:schemeClr val="bg1">
                          <a:lumMod val="75000"/>
                        </a:schemeClr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69454134"/>
                  </a:ext>
                </a:extLst>
              </a:tr>
              <a:tr h="198120"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effectLst/>
                        </a:rPr>
                        <a:t>963.49</a:t>
                      </a:r>
                    </a:p>
                  </a:txBody>
                  <a:tcPr marL="0" marR="0" marT="0" marB="0" anchor="ctr">
                    <a:lnL w="9525">
                      <a:solidFill>
                        <a:schemeClr val="bg1">
                          <a:lumMod val="75000"/>
                        </a:schemeClr>
                      </a:solidFill>
                    </a:lnL>
                    <a:lnR w="9525">
                      <a:solidFill>
                        <a:schemeClr val="bg1">
                          <a:lumMod val="75000"/>
                        </a:schemeClr>
                      </a:solidFill>
                    </a:lnR>
                    <a:lnT w="9525">
                      <a:solidFill>
                        <a:schemeClr val="bg1">
                          <a:lumMod val="75000"/>
                        </a:schemeClr>
                      </a:solidFill>
                    </a:lnT>
                    <a:lnB w="9525">
                      <a:solidFill>
                        <a:schemeClr val="bg1">
                          <a:lumMod val="75000"/>
                        </a:schemeClr>
                      </a:solidFill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2143346"/>
                  </a:ext>
                </a:extLst>
              </a:tr>
              <a:tr h="198120"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effectLst/>
                        </a:rPr>
                        <a:t>881.63</a:t>
                      </a:r>
                    </a:p>
                  </a:txBody>
                  <a:tcPr marL="0" marR="0" marT="0" marB="0" anchor="ctr">
                    <a:lnL w="9525">
                      <a:solidFill>
                        <a:schemeClr val="bg1">
                          <a:lumMod val="75000"/>
                        </a:schemeClr>
                      </a:solidFill>
                    </a:lnL>
                    <a:lnR w="9525">
                      <a:solidFill>
                        <a:schemeClr val="bg1">
                          <a:lumMod val="75000"/>
                        </a:schemeClr>
                      </a:solidFill>
                    </a:lnR>
                    <a:lnT w="9525">
                      <a:solidFill>
                        <a:schemeClr val="bg1">
                          <a:lumMod val="75000"/>
                        </a:schemeClr>
                      </a:solidFill>
                    </a:lnT>
                    <a:lnB w="9525">
                      <a:solidFill>
                        <a:schemeClr val="bg1">
                          <a:lumMod val="75000"/>
                        </a:schemeClr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5235660"/>
                  </a:ext>
                </a:extLst>
              </a:tr>
              <a:tr h="198120"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effectLst/>
                        </a:rPr>
                        <a:t>711.53</a:t>
                      </a:r>
                    </a:p>
                  </a:txBody>
                  <a:tcPr marL="0" marR="0" marT="0" marB="0" anchor="ctr">
                    <a:lnL w="9525">
                      <a:solidFill>
                        <a:schemeClr val="bg1">
                          <a:lumMod val="75000"/>
                        </a:schemeClr>
                      </a:solidFill>
                    </a:lnL>
                    <a:lnR w="9525">
                      <a:solidFill>
                        <a:schemeClr val="bg1">
                          <a:lumMod val="75000"/>
                        </a:schemeClr>
                      </a:solidFill>
                    </a:lnR>
                    <a:lnT w="9525">
                      <a:solidFill>
                        <a:schemeClr val="bg1">
                          <a:lumMod val="75000"/>
                        </a:schemeClr>
                      </a:solidFill>
                    </a:lnT>
                    <a:lnB w="9525">
                      <a:solidFill>
                        <a:schemeClr val="bg1">
                          <a:lumMod val="75000"/>
                        </a:schemeClr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1634354"/>
                  </a:ext>
                </a:extLst>
              </a:tr>
              <a:tr h="198120"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effectLst/>
                        </a:rPr>
                        <a:t>514.44</a:t>
                      </a:r>
                    </a:p>
                  </a:txBody>
                  <a:tcPr marL="0" marR="0" marT="0" marB="0" anchor="ctr">
                    <a:lnL w="9525">
                      <a:solidFill>
                        <a:schemeClr val="bg1">
                          <a:lumMod val="75000"/>
                        </a:schemeClr>
                      </a:solidFill>
                    </a:lnL>
                    <a:lnR w="9525">
                      <a:solidFill>
                        <a:schemeClr val="bg1">
                          <a:lumMod val="75000"/>
                        </a:schemeClr>
                      </a:solidFill>
                    </a:lnR>
                    <a:lnT w="9525">
                      <a:solidFill>
                        <a:schemeClr val="bg1">
                          <a:lumMod val="75000"/>
                        </a:schemeClr>
                      </a:solidFill>
                    </a:lnT>
                    <a:lnB w="9525">
                      <a:solidFill>
                        <a:schemeClr val="bg1">
                          <a:lumMod val="75000"/>
                        </a:schemeClr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14810502"/>
                  </a:ext>
                </a:extLst>
              </a:tr>
              <a:tr h="198120"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effectLst/>
                        </a:rPr>
                        <a:t>440.98</a:t>
                      </a:r>
                    </a:p>
                  </a:txBody>
                  <a:tcPr marL="0" marR="0" marT="0" marB="0" anchor="ctr">
                    <a:lnL w="9525">
                      <a:solidFill>
                        <a:schemeClr val="bg1">
                          <a:lumMod val="75000"/>
                        </a:schemeClr>
                      </a:solidFill>
                    </a:lnL>
                    <a:lnR w="9525">
                      <a:solidFill>
                        <a:schemeClr val="bg1">
                          <a:lumMod val="75000"/>
                        </a:schemeClr>
                      </a:solidFill>
                    </a:lnR>
                    <a:lnT w="9525">
                      <a:solidFill>
                        <a:schemeClr val="bg1">
                          <a:lumMod val="75000"/>
                        </a:schemeClr>
                      </a:solidFill>
                    </a:lnT>
                    <a:lnB w="9525">
                      <a:solidFill>
                        <a:schemeClr val="bg1">
                          <a:lumMod val="75000"/>
                        </a:schemeClr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0506865"/>
                  </a:ext>
                </a:extLst>
              </a:tr>
              <a:tr h="198120"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effectLst/>
                        </a:rPr>
                        <a:t>365.49</a:t>
                      </a:r>
                    </a:p>
                  </a:txBody>
                  <a:tcPr marL="0" marR="0" marT="0" marB="0" anchor="ctr">
                    <a:lnL w="9525">
                      <a:solidFill>
                        <a:schemeClr val="bg1">
                          <a:lumMod val="75000"/>
                        </a:schemeClr>
                      </a:solidFill>
                    </a:lnL>
                    <a:lnR w="9525">
                      <a:solidFill>
                        <a:schemeClr val="bg1">
                          <a:lumMod val="75000"/>
                        </a:schemeClr>
                      </a:solidFill>
                    </a:lnR>
                    <a:lnT w="9525">
                      <a:solidFill>
                        <a:schemeClr val="bg1">
                          <a:lumMod val="75000"/>
                        </a:schemeClr>
                      </a:solidFill>
                    </a:lnT>
                    <a:lnB w="9525">
                      <a:solidFill>
                        <a:schemeClr val="bg1">
                          <a:lumMod val="75000"/>
                        </a:schemeClr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59746493"/>
                  </a:ext>
                </a:extLst>
              </a:tr>
              <a:tr h="198120"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effectLst/>
                        </a:rPr>
                        <a:t>349.12</a:t>
                      </a:r>
                    </a:p>
                  </a:txBody>
                  <a:tcPr marL="0" marR="0" marT="0" marB="0" anchor="ctr">
                    <a:lnL w="9525">
                      <a:solidFill>
                        <a:schemeClr val="bg1">
                          <a:lumMod val="75000"/>
                        </a:schemeClr>
                      </a:solidFill>
                    </a:lnL>
                    <a:lnR w="9525">
                      <a:solidFill>
                        <a:schemeClr val="bg1">
                          <a:lumMod val="75000"/>
                        </a:schemeClr>
                      </a:solidFill>
                    </a:lnR>
                    <a:lnT w="9525">
                      <a:solidFill>
                        <a:schemeClr val="bg1">
                          <a:lumMod val="75000"/>
                        </a:schemeClr>
                      </a:solidFill>
                    </a:lnT>
                    <a:lnB w="9525">
                      <a:solidFill>
                        <a:schemeClr val="bg1">
                          <a:lumMod val="75000"/>
                        </a:schemeClr>
                      </a:solidFill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2918461"/>
                  </a:ext>
                </a:extLst>
              </a:tr>
            </a:tbl>
          </a:graphicData>
        </a:graphic>
      </p:graphicFrame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02A86D47-DD03-6700-2974-E1948F5E8210}"/>
              </a:ext>
            </a:extLst>
          </p:cNvPr>
          <p:cNvCxnSpPr/>
          <p:nvPr/>
        </p:nvCxnSpPr>
        <p:spPr>
          <a:xfrm>
            <a:off x="3256518" y="3051793"/>
            <a:ext cx="1128970" cy="1886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ttore 2 15">
            <a:extLst>
              <a:ext uri="{FF2B5EF4-FFF2-40B4-BE49-F238E27FC236}">
                <a16:creationId xmlns:a16="http://schemas.microsoft.com/office/drawing/2014/main" id="{D13B2C1D-80F3-0D9F-D6C5-8DB6E4690075}"/>
              </a:ext>
            </a:extLst>
          </p:cNvPr>
          <p:cNvCxnSpPr>
            <a:cxnSpLocks/>
          </p:cNvCxnSpPr>
          <p:nvPr/>
        </p:nvCxnSpPr>
        <p:spPr>
          <a:xfrm>
            <a:off x="3245804" y="3266208"/>
            <a:ext cx="1153727" cy="11618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ttore 2 16">
            <a:extLst>
              <a:ext uri="{FF2B5EF4-FFF2-40B4-BE49-F238E27FC236}">
                <a16:creationId xmlns:a16="http://schemas.microsoft.com/office/drawing/2014/main" id="{440D519C-38EC-83DB-7F4F-C60BE86ED7FD}"/>
              </a:ext>
            </a:extLst>
          </p:cNvPr>
          <p:cNvCxnSpPr>
            <a:cxnSpLocks/>
          </p:cNvCxnSpPr>
          <p:nvPr/>
        </p:nvCxnSpPr>
        <p:spPr>
          <a:xfrm>
            <a:off x="5685801" y="3230397"/>
            <a:ext cx="228937" cy="11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ttore 2 17">
            <a:extLst>
              <a:ext uri="{FF2B5EF4-FFF2-40B4-BE49-F238E27FC236}">
                <a16:creationId xmlns:a16="http://schemas.microsoft.com/office/drawing/2014/main" id="{35357B8C-8013-9BBB-49B0-AFF894B9F3A8}"/>
              </a:ext>
            </a:extLst>
          </p:cNvPr>
          <p:cNvCxnSpPr>
            <a:cxnSpLocks/>
          </p:cNvCxnSpPr>
          <p:nvPr/>
        </p:nvCxnSpPr>
        <p:spPr>
          <a:xfrm>
            <a:off x="5685801" y="4478500"/>
            <a:ext cx="228937" cy="11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C7E608BB-58A5-1D24-43C1-2999F3256F3B}"/>
              </a:ext>
            </a:extLst>
          </p:cNvPr>
          <p:cNvSpPr txBox="1"/>
          <p:nvPr/>
        </p:nvSpPr>
        <p:spPr>
          <a:xfrm>
            <a:off x="5916431" y="3072659"/>
            <a:ext cx="108387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400">
                <a:cs typeface="Calibri"/>
              </a:rPr>
              <a:t>Δ = 0.9%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83947572-4D60-6E55-19A1-5EA6568A8398}"/>
              </a:ext>
            </a:extLst>
          </p:cNvPr>
          <p:cNvSpPr txBox="1"/>
          <p:nvPr/>
        </p:nvSpPr>
        <p:spPr>
          <a:xfrm>
            <a:off x="5888969" y="4333831"/>
            <a:ext cx="108387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400">
                <a:cs typeface="Calibri"/>
              </a:rPr>
              <a:t>Δ = 0.2%</a:t>
            </a:r>
          </a:p>
        </p:txBody>
      </p:sp>
    </p:spTree>
    <p:extLst>
      <p:ext uri="{BB962C8B-B14F-4D97-AF65-F5344CB8AC3E}">
        <p14:creationId xmlns:p14="http://schemas.microsoft.com/office/powerpoint/2010/main" val="39139238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>
            <a:extLst>
              <a:ext uri="{FF2B5EF4-FFF2-40B4-BE49-F238E27FC236}">
                <a16:creationId xmlns:a16="http://schemas.microsoft.com/office/drawing/2014/main" id="{E47DEB7E-F71D-D84F-9011-B56FE9D816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1780" t="23069"/>
          <a:stretch/>
        </p:blipFill>
        <p:spPr>
          <a:xfrm>
            <a:off x="-9939" y="-12422"/>
            <a:ext cx="9158908" cy="939799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1D6592CA-3AEF-9245-9030-A69744F573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841" y="5064672"/>
            <a:ext cx="9155840" cy="652812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7143AF52-E038-704E-8B38-1D351568BE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6815" y="12959"/>
            <a:ext cx="1939572" cy="873778"/>
          </a:xfrm>
          <a:prstGeom prst="rect">
            <a:avLst/>
          </a:prstGeom>
        </p:spPr>
      </p:pic>
      <p:sp>
        <p:nvSpPr>
          <p:cNvPr id="13" name="Segnaposto numero diapositiva 12">
            <a:extLst>
              <a:ext uri="{FF2B5EF4-FFF2-40B4-BE49-F238E27FC236}">
                <a16:creationId xmlns:a16="http://schemas.microsoft.com/office/drawing/2014/main" id="{EFFCE501-846A-3E4D-8BB3-296EF5F9C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FD6AA-E63A-A446-AE74-D7B2F3293778}" type="slidenum">
              <a:rPr lang="en-GB" dirty="0" smtClean="0">
                <a:solidFill>
                  <a:schemeClr val="bg1"/>
                </a:solidFill>
              </a:rPr>
              <a:t>13</a:t>
            </a:fld>
            <a:endParaRPr lang="en-GB">
              <a:solidFill>
                <a:schemeClr val="bg1"/>
              </a:solidFill>
            </a:endParaRPr>
          </a:p>
        </p:txBody>
      </p:sp>
      <p:sp>
        <p:nvSpPr>
          <p:cNvPr id="10" name="CasellaDiTesto 10">
            <a:extLst>
              <a:ext uri="{FF2B5EF4-FFF2-40B4-BE49-F238E27FC236}">
                <a16:creationId xmlns:a16="http://schemas.microsoft.com/office/drawing/2014/main" id="{FB3C6E92-DE30-CEA5-925F-45EACA869DE0}"/>
              </a:ext>
            </a:extLst>
          </p:cNvPr>
          <p:cNvSpPr txBox="1"/>
          <p:nvPr/>
        </p:nvSpPr>
        <p:spPr>
          <a:xfrm>
            <a:off x="295924" y="169482"/>
            <a:ext cx="5824027" cy="55399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sz="3000" b="1">
                <a:solidFill>
                  <a:schemeClr val="bg1"/>
                </a:solidFill>
                <a:latin typeface="+mj-lt"/>
              </a:rPr>
              <a:t>INTRODUCTION: Project's Purpose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C2396A-B6A9-44FB-EBE7-D6B69398ACF9}"/>
              </a:ext>
            </a:extLst>
          </p:cNvPr>
          <p:cNvSpPr txBox="1"/>
          <p:nvPr/>
        </p:nvSpPr>
        <p:spPr>
          <a:xfrm>
            <a:off x="251536" y="1027398"/>
            <a:ext cx="8043169" cy="424731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GB"/>
              <a:t>Task: recover the original signal (timestamps, frequencies, amplitudes, phases)</a:t>
            </a:r>
          </a:p>
          <a:p>
            <a:pPr marL="285750" indent="-285750">
              <a:buFont typeface="Arial"/>
              <a:buChar char="•"/>
            </a:pPr>
            <a:r>
              <a:rPr lang="en-GB">
                <a:cs typeface="Calibri" panose="020F0502020204030204"/>
              </a:rPr>
              <a:t>Procedure:</a:t>
            </a:r>
          </a:p>
          <a:p>
            <a:pPr marL="800100" lvl="1" indent="-342900">
              <a:buAutoNum type="arabicPeriod"/>
            </a:pPr>
            <a:r>
              <a:rPr lang="en-GB">
                <a:cs typeface="Calibri" panose="020F0502020204030204"/>
              </a:rPr>
              <a:t>Define the model for the signal and the timestamps</a:t>
            </a:r>
          </a:p>
          <a:p>
            <a:pPr marL="800100" lvl="1" indent="-342900">
              <a:buAutoNum type="arabicPeriod"/>
            </a:pPr>
            <a:r>
              <a:rPr lang="en-GB">
                <a:cs typeface="Calibri" panose="020F0502020204030204"/>
              </a:rPr>
              <a:t>Compare the PS to a reference dataset</a:t>
            </a:r>
          </a:p>
          <a:p>
            <a:pPr marL="800100" lvl="1" indent="-342900">
              <a:buAutoNum type="arabicPeriod"/>
            </a:pPr>
            <a:endParaRPr lang="en-GB">
              <a:cs typeface="Calibri" panose="020F0502020204030204"/>
            </a:endParaRPr>
          </a:p>
          <a:p>
            <a:pPr marL="800100" lvl="1" indent="-342900">
              <a:buAutoNum type="arabicPeriod"/>
            </a:pPr>
            <a:endParaRPr lang="en-GB">
              <a:cs typeface="Calibri" panose="020F0502020204030204"/>
            </a:endParaRPr>
          </a:p>
          <a:p>
            <a:pPr marL="800100" lvl="1" indent="-342900">
              <a:buAutoNum type="arabicPeriod"/>
            </a:pPr>
            <a:endParaRPr lang="en-GB">
              <a:cs typeface="Calibri" panose="020F0502020204030204"/>
            </a:endParaRPr>
          </a:p>
          <a:p>
            <a:pPr marL="800100" lvl="1" indent="-342900">
              <a:buAutoNum type="arabicPeriod"/>
            </a:pPr>
            <a:endParaRPr lang="en-GB">
              <a:cs typeface="Calibri" panose="020F0502020204030204"/>
            </a:endParaRPr>
          </a:p>
          <a:p>
            <a:pPr marL="800100" lvl="1" indent="-342900">
              <a:buAutoNum type="arabicPeriod"/>
            </a:pPr>
            <a:endParaRPr lang="en-GB">
              <a:cs typeface="Calibri" panose="020F0502020204030204"/>
            </a:endParaRPr>
          </a:p>
          <a:p>
            <a:pPr marL="800100" lvl="1" indent="-342900">
              <a:buAutoNum type="arabicPeriod"/>
            </a:pPr>
            <a:endParaRPr lang="en-GB">
              <a:cs typeface="Calibri" panose="020F0502020204030204"/>
            </a:endParaRPr>
          </a:p>
          <a:p>
            <a:pPr marL="800100" lvl="1" indent="-342900">
              <a:buAutoNum type="arabicPeriod"/>
            </a:pPr>
            <a:endParaRPr lang="en-GB">
              <a:cs typeface="Calibri" panose="020F0502020204030204"/>
            </a:endParaRPr>
          </a:p>
          <a:p>
            <a:pPr marL="800100" lvl="1" indent="-342900">
              <a:buAutoNum type="arabicPeriod"/>
            </a:pPr>
            <a:endParaRPr lang="en-GB">
              <a:cs typeface="Calibri" panose="020F0502020204030204"/>
            </a:endParaRPr>
          </a:p>
          <a:p>
            <a:pPr marL="800100" lvl="1" indent="-342900">
              <a:buAutoNum type="arabicPeriod"/>
            </a:pPr>
            <a:endParaRPr lang="en-GB" sz="900">
              <a:cs typeface="Calibri" panose="020F0502020204030204"/>
            </a:endParaRPr>
          </a:p>
          <a:p>
            <a:pPr marL="800100" lvl="1" indent="-342900">
              <a:buAutoNum type="arabicPeriod"/>
            </a:pPr>
            <a:endParaRPr lang="en-GB">
              <a:cs typeface="Calibri" panose="020F0502020204030204"/>
            </a:endParaRPr>
          </a:p>
          <a:p>
            <a:pPr marL="800100" lvl="1" indent="-342900">
              <a:buAutoNum type="arabicPeriod"/>
            </a:pPr>
            <a:endParaRPr lang="en-GB">
              <a:cs typeface="Calibri" panose="020F0502020204030204"/>
            </a:endParaRPr>
          </a:p>
        </p:txBody>
      </p:sp>
      <p:graphicFrame>
        <p:nvGraphicFramePr>
          <p:cNvPr id="9" name="Tabella 8">
            <a:extLst>
              <a:ext uri="{FF2B5EF4-FFF2-40B4-BE49-F238E27FC236}">
                <a16:creationId xmlns:a16="http://schemas.microsoft.com/office/drawing/2014/main" id="{0AC64AF2-60A2-836E-264E-F54071F087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1832595"/>
              </p:ext>
            </p:extLst>
          </p:nvPr>
        </p:nvGraphicFramePr>
        <p:xfrm>
          <a:off x="2084611" y="2343150"/>
          <a:ext cx="1161973" cy="10789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61973">
                  <a:extLst>
                    <a:ext uri="{9D8B030D-6E8A-4147-A177-3AD203B41FA5}">
                      <a16:colId xmlns:a16="http://schemas.microsoft.com/office/drawing/2014/main" val="447819924"/>
                    </a:ext>
                  </a:extLst>
                </a:gridCol>
              </a:tblGrid>
              <a:tr h="215781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b="1" err="1">
                          <a:effectLst/>
                        </a:rPr>
                        <a:t>Signal's</a:t>
                      </a:r>
                      <a:r>
                        <a:rPr lang="it-IT" b="1">
                          <a:effectLst/>
                        </a:rPr>
                        <a:t> </a:t>
                      </a:r>
                      <a:r>
                        <a:rPr lang="it-IT" b="1" err="1">
                          <a:effectLst/>
                        </a:rPr>
                        <a:t>periods</a:t>
                      </a:r>
                    </a:p>
                  </a:txBody>
                  <a:tcPr marL="0" marR="0" marT="0" marB="0" anchor="ctr">
                    <a:lnL w="9525">
                      <a:solidFill>
                        <a:schemeClr val="bg1">
                          <a:lumMod val="75000"/>
                        </a:schemeClr>
                      </a:solidFill>
                    </a:lnL>
                    <a:lnR w="9525">
                      <a:solidFill>
                        <a:schemeClr val="bg1">
                          <a:lumMod val="75000"/>
                        </a:schemeClr>
                      </a:solidFill>
                    </a:lnR>
                    <a:lnT w="9525">
                      <a:solidFill>
                        <a:schemeClr val="bg1">
                          <a:lumMod val="75000"/>
                        </a:schemeClr>
                      </a:solidFill>
                    </a:lnT>
                    <a:lnB w="9525">
                      <a:solidFill>
                        <a:schemeClr val="bg1">
                          <a:lumMod val="75000"/>
                        </a:schemeClr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94272883"/>
                  </a:ext>
                </a:extLst>
              </a:tr>
              <a:tr h="215781"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effectLst/>
                        </a:rPr>
                        <a:t>8872.5</a:t>
                      </a:r>
                    </a:p>
                  </a:txBody>
                  <a:tcPr marL="0" marR="0" marT="0" marB="0" anchor="ctr">
                    <a:lnL w="9525">
                      <a:solidFill>
                        <a:schemeClr val="bg1">
                          <a:lumMod val="75000"/>
                        </a:schemeClr>
                      </a:solidFill>
                    </a:lnL>
                    <a:lnR w="9525">
                      <a:solidFill>
                        <a:schemeClr val="bg1">
                          <a:lumMod val="75000"/>
                        </a:schemeClr>
                      </a:solidFill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>
                      <a:solidFill>
                        <a:schemeClr val="bg1">
                          <a:lumMod val="75000"/>
                        </a:schemeClr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0680118"/>
                  </a:ext>
                </a:extLst>
              </a:tr>
              <a:tr h="215781"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effectLst/>
                        </a:rPr>
                        <a:t>2185.8</a:t>
                      </a:r>
                    </a:p>
                  </a:txBody>
                  <a:tcPr marL="0" marR="0" marT="0" marB="0" anchor="ctr">
                    <a:lnL w="9525">
                      <a:solidFill>
                        <a:schemeClr val="bg1">
                          <a:lumMod val="75000"/>
                        </a:schemeClr>
                      </a:solidFill>
                    </a:lnL>
                    <a:lnR w="9525">
                      <a:solidFill>
                        <a:schemeClr val="bg1">
                          <a:lumMod val="75000"/>
                        </a:schemeClr>
                      </a:solidFill>
                    </a:lnR>
                    <a:lnT w="9525">
                      <a:solidFill>
                        <a:schemeClr val="bg1">
                          <a:lumMod val="75000"/>
                        </a:schemeClr>
                      </a:solidFill>
                    </a:lnT>
                    <a:lnB w="9525">
                      <a:solidFill>
                        <a:schemeClr val="bg1">
                          <a:lumMod val="75000"/>
                        </a:schemeClr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64957069"/>
                  </a:ext>
                </a:extLst>
              </a:tr>
              <a:tr h="215781">
                <a:tc>
                  <a:txBody>
                    <a:bodyPr/>
                    <a:lstStyle/>
                    <a:p>
                      <a:pPr algn="ctr"/>
                      <a:r>
                        <a:rPr lang="it-IT" strike="sngStrike">
                          <a:effectLst/>
                        </a:rPr>
                        <a:t>972.53</a:t>
                      </a:r>
                      <a:r>
                        <a:rPr lang="it-IT">
                          <a:effectLst/>
                        </a:rPr>
                        <a:t>   963.49</a:t>
                      </a:r>
                    </a:p>
                  </a:txBody>
                  <a:tcPr marL="0" marR="0" marT="0" marB="0" anchor="ctr">
                    <a:lnL w="9525">
                      <a:solidFill>
                        <a:schemeClr val="bg1">
                          <a:lumMod val="75000"/>
                        </a:schemeClr>
                      </a:solidFill>
                    </a:lnL>
                    <a:lnR w="9525">
                      <a:solidFill>
                        <a:schemeClr val="bg1">
                          <a:lumMod val="75000"/>
                        </a:schemeClr>
                      </a:solidFill>
                    </a:lnR>
                    <a:lnT w="9525">
                      <a:solidFill>
                        <a:schemeClr val="bg1">
                          <a:lumMod val="75000"/>
                        </a:schemeClr>
                      </a:solidFill>
                    </a:lnT>
                    <a:lnB w="9525">
                      <a:solidFill>
                        <a:schemeClr val="bg1">
                          <a:lumMod val="75000"/>
                        </a:schemeClr>
                      </a:solidFill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8505135"/>
                  </a:ext>
                </a:extLst>
              </a:tr>
              <a:tr h="215781">
                <a:tc>
                  <a:txBody>
                    <a:bodyPr/>
                    <a:lstStyle/>
                    <a:p>
                      <a:pPr algn="ctr"/>
                      <a:r>
                        <a:rPr lang="it-IT" strike="sngStrike">
                          <a:effectLst/>
                        </a:rPr>
                        <a:t>349.91</a:t>
                      </a:r>
                      <a:r>
                        <a:rPr lang="it-IT">
                          <a:effectLst/>
                        </a:rPr>
                        <a:t>   349.12</a:t>
                      </a:r>
                    </a:p>
                  </a:txBody>
                  <a:tcPr marL="0" marR="0" marT="0" marB="0" anchor="ctr">
                    <a:lnL w="9525">
                      <a:solidFill>
                        <a:schemeClr val="bg1">
                          <a:lumMod val="75000"/>
                        </a:schemeClr>
                      </a:solidFill>
                    </a:lnL>
                    <a:lnR w="9525">
                      <a:solidFill>
                        <a:schemeClr val="bg1">
                          <a:lumMod val="75000"/>
                        </a:schemeClr>
                      </a:solidFill>
                    </a:lnR>
                    <a:lnT w="9525">
                      <a:solidFill>
                        <a:schemeClr val="bg1">
                          <a:lumMod val="75000"/>
                        </a:schemeClr>
                      </a:solidFill>
                    </a:lnT>
                    <a:lnB w="9525">
                      <a:solidFill>
                        <a:schemeClr val="bg1">
                          <a:lumMod val="75000"/>
                        </a:schemeClr>
                      </a:solidFill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638438"/>
                  </a:ext>
                </a:extLst>
              </a:tr>
            </a:tbl>
          </a:graphicData>
        </a:graphic>
      </p:graphicFrame>
      <p:graphicFrame>
        <p:nvGraphicFramePr>
          <p:cNvPr id="14" name="Tabella 13">
            <a:extLst>
              <a:ext uri="{FF2B5EF4-FFF2-40B4-BE49-F238E27FC236}">
                <a16:creationId xmlns:a16="http://schemas.microsoft.com/office/drawing/2014/main" id="{0C9041E4-886C-7947-F539-B7AAB4FE56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2716905"/>
              </p:ext>
            </p:extLst>
          </p:nvPr>
        </p:nvGraphicFramePr>
        <p:xfrm>
          <a:off x="4378864" y="2312307"/>
          <a:ext cx="1306301" cy="22631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06301">
                  <a:extLst>
                    <a:ext uri="{9D8B030D-6E8A-4147-A177-3AD203B41FA5}">
                      <a16:colId xmlns:a16="http://schemas.microsoft.com/office/drawing/2014/main" val="3458162628"/>
                    </a:ext>
                  </a:extLst>
                </a:gridCol>
              </a:tblGrid>
              <a:tr h="198120">
                <a:tc>
                  <a:txBody>
                    <a:bodyPr/>
                    <a:lstStyle/>
                    <a:p>
                      <a:pPr algn="ctr"/>
                      <a:r>
                        <a:rPr lang="it-IT" b="1">
                          <a:effectLst/>
                        </a:rPr>
                        <a:t>Reference </a:t>
                      </a:r>
                      <a:r>
                        <a:rPr lang="it-IT" b="1" err="1">
                          <a:effectLst/>
                        </a:rPr>
                        <a:t>periods</a:t>
                      </a:r>
                    </a:p>
                  </a:txBody>
                  <a:tcPr marL="0" marR="0" marT="0" marB="0" anchor="ctr">
                    <a:lnL w="9525">
                      <a:solidFill>
                        <a:schemeClr val="bg1">
                          <a:lumMod val="75000"/>
                        </a:schemeClr>
                      </a:solidFill>
                    </a:lnL>
                    <a:lnR w="9525">
                      <a:solidFill>
                        <a:schemeClr val="bg1">
                          <a:lumMod val="75000"/>
                        </a:schemeClr>
                      </a:solidFill>
                    </a:lnR>
                    <a:lnT w="9525">
                      <a:solidFill>
                        <a:schemeClr val="bg1">
                          <a:lumMod val="75000"/>
                        </a:schemeClr>
                      </a:solidFill>
                    </a:lnT>
                    <a:lnB w="9525">
                      <a:solidFill>
                        <a:schemeClr val="bg1">
                          <a:lumMod val="75000"/>
                        </a:schemeClr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94785643"/>
                  </a:ext>
                </a:extLst>
              </a:tr>
              <a:tr h="198120"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effectLst/>
                        </a:rPr>
                        <a:t>7393.40</a:t>
                      </a:r>
                    </a:p>
                  </a:txBody>
                  <a:tcPr marL="0" marR="0" marT="0" marB="0" anchor="ctr">
                    <a:lnL w="9525">
                      <a:solidFill>
                        <a:schemeClr val="bg1">
                          <a:lumMod val="75000"/>
                        </a:schemeClr>
                      </a:solidFill>
                    </a:lnL>
                    <a:lnR w="9525">
                      <a:solidFill>
                        <a:schemeClr val="bg1">
                          <a:lumMod val="75000"/>
                        </a:schemeClr>
                      </a:solidFill>
                    </a:lnR>
                    <a:lnT w="9525">
                      <a:solidFill>
                        <a:schemeClr val="bg1">
                          <a:lumMod val="75000"/>
                        </a:schemeClr>
                      </a:solidFill>
                    </a:lnT>
                    <a:lnB w="9525">
                      <a:solidFill>
                        <a:schemeClr val="bg1">
                          <a:lumMod val="75000"/>
                        </a:schemeClr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29735951"/>
                  </a:ext>
                </a:extLst>
              </a:tr>
              <a:tr h="198120"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effectLst/>
                        </a:rPr>
                        <a:t>3681.50</a:t>
                      </a:r>
                    </a:p>
                  </a:txBody>
                  <a:tcPr marL="0" marR="0" marT="0" marB="0" anchor="ctr">
                    <a:lnL w="9525">
                      <a:solidFill>
                        <a:schemeClr val="bg1">
                          <a:lumMod val="75000"/>
                        </a:schemeClr>
                      </a:solidFill>
                    </a:lnL>
                    <a:lnR w="9525">
                      <a:solidFill>
                        <a:schemeClr val="bg1">
                          <a:lumMod val="75000"/>
                        </a:schemeClr>
                      </a:solidFill>
                    </a:lnR>
                    <a:lnT w="9525">
                      <a:solidFill>
                        <a:schemeClr val="bg1">
                          <a:lumMod val="75000"/>
                        </a:schemeClr>
                      </a:solidFill>
                    </a:lnT>
                    <a:lnB w="9525">
                      <a:solidFill>
                        <a:schemeClr val="bg1">
                          <a:lumMod val="75000"/>
                        </a:schemeClr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16280382"/>
                  </a:ext>
                </a:extLst>
              </a:tr>
              <a:tr h="198120"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effectLst/>
                        </a:rPr>
                        <a:t>2325.90</a:t>
                      </a:r>
                    </a:p>
                  </a:txBody>
                  <a:tcPr marL="0" marR="0" marT="0" marB="0" anchor="ctr">
                    <a:lnL w="9525">
                      <a:solidFill>
                        <a:schemeClr val="bg1">
                          <a:lumMod val="75000"/>
                        </a:schemeClr>
                      </a:solidFill>
                    </a:lnL>
                    <a:lnR w="9525">
                      <a:solidFill>
                        <a:schemeClr val="bg1">
                          <a:lumMod val="75000"/>
                        </a:schemeClr>
                      </a:solidFill>
                    </a:lnR>
                    <a:lnT w="9525">
                      <a:solidFill>
                        <a:schemeClr val="bg1">
                          <a:lumMod val="75000"/>
                        </a:schemeClr>
                      </a:solidFill>
                    </a:lnT>
                    <a:lnB w="9525">
                      <a:solidFill>
                        <a:schemeClr val="bg1">
                          <a:lumMod val="75000"/>
                        </a:schemeClr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69454134"/>
                  </a:ext>
                </a:extLst>
              </a:tr>
              <a:tr h="198120"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effectLst/>
                        </a:rPr>
                        <a:t>963.49</a:t>
                      </a:r>
                    </a:p>
                  </a:txBody>
                  <a:tcPr marL="0" marR="0" marT="0" marB="0" anchor="ctr">
                    <a:lnL w="9525">
                      <a:solidFill>
                        <a:schemeClr val="bg1">
                          <a:lumMod val="75000"/>
                        </a:schemeClr>
                      </a:solidFill>
                    </a:lnL>
                    <a:lnR w="9525">
                      <a:solidFill>
                        <a:schemeClr val="bg1">
                          <a:lumMod val="75000"/>
                        </a:schemeClr>
                      </a:solidFill>
                    </a:lnR>
                    <a:lnT w="9525">
                      <a:solidFill>
                        <a:schemeClr val="bg1">
                          <a:lumMod val="75000"/>
                        </a:schemeClr>
                      </a:solidFill>
                    </a:lnT>
                    <a:lnB w="9525">
                      <a:solidFill>
                        <a:schemeClr val="bg1">
                          <a:lumMod val="75000"/>
                        </a:schemeClr>
                      </a:solidFill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2143346"/>
                  </a:ext>
                </a:extLst>
              </a:tr>
              <a:tr h="198120"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effectLst/>
                        </a:rPr>
                        <a:t>881.63</a:t>
                      </a:r>
                    </a:p>
                  </a:txBody>
                  <a:tcPr marL="0" marR="0" marT="0" marB="0" anchor="ctr">
                    <a:lnL w="9525">
                      <a:solidFill>
                        <a:schemeClr val="bg1">
                          <a:lumMod val="75000"/>
                        </a:schemeClr>
                      </a:solidFill>
                    </a:lnL>
                    <a:lnR w="9525">
                      <a:solidFill>
                        <a:schemeClr val="bg1">
                          <a:lumMod val="75000"/>
                        </a:schemeClr>
                      </a:solidFill>
                    </a:lnR>
                    <a:lnT w="9525">
                      <a:solidFill>
                        <a:schemeClr val="bg1">
                          <a:lumMod val="75000"/>
                        </a:schemeClr>
                      </a:solidFill>
                    </a:lnT>
                    <a:lnB w="9525">
                      <a:solidFill>
                        <a:schemeClr val="bg1">
                          <a:lumMod val="75000"/>
                        </a:schemeClr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5235660"/>
                  </a:ext>
                </a:extLst>
              </a:tr>
              <a:tr h="198120"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effectLst/>
                        </a:rPr>
                        <a:t>711.53</a:t>
                      </a:r>
                    </a:p>
                  </a:txBody>
                  <a:tcPr marL="0" marR="0" marT="0" marB="0" anchor="ctr">
                    <a:lnL w="9525">
                      <a:solidFill>
                        <a:schemeClr val="bg1">
                          <a:lumMod val="75000"/>
                        </a:schemeClr>
                      </a:solidFill>
                    </a:lnL>
                    <a:lnR w="9525">
                      <a:solidFill>
                        <a:schemeClr val="bg1">
                          <a:lumMod val="75000"/>
                        </a:schemeClr>
                      </a:solidFill>
                    </a:lnR>
                    <a:lnT w="9525">
                      <a:solidFill>
                        <a:schemeClr val="bg1">
                          <a:lumMod val="75000"/>
                        </a:schemeClr>
                      </a:solidFill>
                    </a:lnT>
                    <a:lnB w="9525">
                      <a:solidFill>
                        <a:schemeClr val="bg1">
                          <a:lumMod val="75000"/>
                        </a:schemeClr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1634354"/>
                  </a:ext>
                </a:extLst>
              </a:tr>
              <a:tr h="198120"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effectLst/>
                        </a:rPr>
                        <a:t>514.44</a:t>
                      </a:r>
                    </a:p>
                  </a:txBody>
                  <a:tcPr marL="0" marR="0" marT="0" marB="0" anchor="ctr">
                    <a:lnL w="9525">
                      <a:solidFill>
                        <a:schemeClr val="bg1">
                          <a:lumMod val="75000"/>
                        </a:schemeClr>
                      </a:solidFill>
                    </a:lnL>
                    <a:lnR w="9525">
                      <a:solidFill>
                        <a:schemeClr val="bg1">
                          <a:lumMod val="75000"/>
                        </a:schemeClr>
                      </a:solidFill>
                    </a:lnR>
                    <a:lnT w="9525">
                      <a:solidFill>
                        <a:schemeClr val="bg1">
                          <a:lumMod val="75000"/>
                        </a:schemeClr>
                      </a:solidFill>
                    </a:lnT>
                    <a:lnB w="9525">
                      <a:solidFill>
                        <a:schemeClr val="bg1">
                          <a:lumMod val="75000"/>
                        </a:schemeClr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14810502"/>
                  </a:ext>
                </a:extLst>
              </a:tr>
              <a:tr h="198120"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effectLst/>
                        </a:rPr>
                        <a:t>440.98</a:t>
                      </a:r>
                    </a:p>
                  </a:txBody>
                  <a:tcPr marL="0" marR="0" marT="0" marB="0" anchor="ctr">
                    <a:lnL w="9525">
                      <a:solidFill>
                        <a:schemeClr val="bg1">
                          <a:lumMod val="75000"/>
                        </a:schemeClr>
                      </a:solidFill>
                    </a:lnL>
                    <a:lnR w="9525">
                      <a:solidFill>
                        <a:schemeClr val="bg1">
                          <a:lumMod val="75000"/>
                        </a:schemeClr>
                      </a:solidFill>
                    </a:lnR>
                    <a:lnT w="9525">
                      <a:solidFill>
                        <a:schemeClr val="bg1">
                          <a:lumMod val="75000"/>
                        </a:schemeClr>
                      </a:solidFill>
                    </a:lnT>
                    <a:lnB w="9525">
                      <a:solidFill>
                        <a:schemeClr val="bg1">
                          <a:lumMod val="75000"/>
                        </a:schemeClr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0506865"/>
                  </a:ext>
                </a:extLst>
              </a:tr>
              <a:tr h="198120"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effectLst/>
                        </a:rPr>
                        <a:t>365.49</a:t>
                      </a:r>
                    </a:p>
                  </a:txBody>
                  <a:tcPr marL="0" marR="0" marT="0" marB="0" anchor="ctr">
                    <a:lnL w="9525">
                      <a:solidFill>
                        <a:schemeClr val="bg1">
                          <a:lumMod val="75000"/>
                        </a:schemeClr>
                      </a:solidFill>
                    </a:lnL>
                    <a:lnR w="9525">
                      <a:solidFill>
                        <a:schemeClr val="bg1">
                          <a:lumMod val="75000"/>
                        </a:schemeClr>
                      </a:solidFill>
                    </a:lnR>
                    <a:lnT w="9525">
                      <a:solidFill>
                        <a:schemeClr val="bg1">
                          <a:lumMod val="75000"/>
                        </a:schemeClr>
                      </a:solidFill>
                    </a:lnT>
                    <a:lnB w="9525">
                      <a:solidFill>
                        <a:schemeClr val="bg1">
                          <a:lumMod val="75000"/>
                        </a:schemeClr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59746493"/>
                  </a:ext>
                </a:extLst>
              </a:tr>
              <a:tr h="198120"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effectLst/>
                        </a:rPr>
                        <a:t>349.12</a:t>
                      </a:r>
                    </a:p>
                  </a:txBody>
                  <a:tcPr marL="0" marR="0" marT="0" marB="0" anchor="ctr">
                    <a:lnL w="9525">
                      <a:solidFill>
                        <a:schemeClr val="bg1">
                          <a:lumMod val="75000"/>
                        </a:schemeClr>
                      </a:solidFill>
                    </a:lnL>
                    <a:lnR w="9525">
                      <a:solidFill>
                        <a:schemeClr val="bg1">
                          <a:lumMod val="75000"/>
                        </a:schemeClr>
                      </a:solidFill>
                    </a:lnR>
                    <a:lnT w="9525">
                      <a:solidFill>
                        <a:schemeClr val="bg1">
                          <a:lumMod val="75000"/>
                        </a:schemeClr>
                      </a:solidFill>
                    </a:lnT>
                    <a:lnB w="9525">
                      <a:solidFill>
                        <a:schemeClr val="bg1">
                          <a:lumMod val="75000"/>
                        </a:schemeClr>
                      </a:solidFill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2918461"/>
                  </a:ext>
                </a:extLst>
              </a:tr>
            </a:tbl>
          </a:graphicData>
        </a:graphic>
      </p:graphicFrame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02A86D47-DD03-6700-2974-E1948F5E8210}"/>
              </a:ext>
            </a:extLst>
          </p:cNvPr>
          <p:cNvCxnSpPr/>
          <p:nvPr/>
        </p:nvCxnSpPr>
        <p:spPr>
          <a:xfrm>
            <a:off x="3256518" y="3051793"/>
            <a:ext cx="1128970" cy="1886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ttore 2 15">
            <a:extLst>
              <a:ext uri="{FF2B5EF4-FFF2-40B4-BE49-F238E27FC236}">
                <a16:creationId xmlns:a16="http://schemas.microsoft.com/office/drawing/2014/main" id="{D13B2C1D-80F3-0D9F-D6C5-8DB6E4690075}"/>
              </a:ext>
            </a:extLst>
          </p:cNvPr>
          <p:cNvCxnSpPr>
            <a:cxnSpLocks/>
          </p:cNvCxnSpPr>
          <p:nvPr/>
        </p:nvCxnSpPr>
        <p:spPr>
          <a:xfrm>
            <a:off x="3245804" y="3266208"/>
            <a:ext cx="1153727" cy="11618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ttore 2 16">
            <a:extLst>
              <a:ext uri="{FF2B5EF4-FFF2-40B4-BE49-F238E27FC236}">
                <a16:creationId xmlns:a16="http://schemas.microsoft.com/office/drawing/2014/main" id="{440D519C-38EC-83DB-7F4F-C60BE86ED7FD}"/>
              </a:ext>
            </a:extLst>
          </p:cNvPr>
          <p:cNvCxnSpPr>
            <a:cxnSpLocks/>
          </p:cNvCxnSpPr>
          <p:nvPr/>
        </p:nvCxnSpPr>
        <p:spPr>
          <a:xfrm>
            <a:off x="5685801" y="3230397"/>
            <a:ext cx="228937" cy="11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ttore 2 17">
            <a:extLst>
              <a:ext uri="{FF2B5EF4-FFF2-40B4-BE49-F238E27FC236}">
                <a16:creationId xmlns:a16="http://schemas.microsoft.com/office/drawing/2014/main" id="{35357B8C-8013-9BBB-49B0-AFF894B9F3A8}"/>
              </a:ext>
            </a:extLst>
          </p:cNvPr>
          <p:cNvCxnSpPr>
            <a:cxnSpLocks/>
          </p:cNvCxnSpPr>
          <p:nvPr/>
        </p:nvCxnSpPr>
        <p:spPr>
          <a:xfrm>
            <a:off x="5685801" y="4478500"/>
            <a:ext cx="228937" cy="11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C7E608BB-58A5-1D24-43C1-2999F3256F3B}"/>
              </a:ext>
            </a:extLst>
          </p:cNvPr>
          <p:cNvSpPr txBox="1"/>
          <p:nvPr/>
        </p:nvSpPr>
        <p:spPr>
          <a:xfrm>
            <a:off x="5916431" y="3072659"/>
            <a:ext cx="108387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400">
                <a:cs typeface="Calibri"/>
              </a:rPr>
              <a:t>Δ = 0.9%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83947572-4D60-6E55-19A1-5EA6568A8398}"/>
              </a:ext>
            </a:extLst>
          </p:cNvPr>
          <p:cNvSpPr txBox="1"/>
          <p:nvPr/>
        </p:nvSpPr>
        <p:spPr>
          <a:xfrm>
            <a:off x="5888969" y="4333831"/>
            <a:ext cx="108387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400">
                <a:cs typeface="Calibri"/>
              </a:rPr>
              <a:t>Δ = 0.2%</a:t>
            </a:r>
          </a:p>
        </p:txBody>
      </p:sp>
      <p:sp>
        <p:nvSpPr>
          <p:cNvPr id="2" name="Parentesi quadra aperta 1">
            <a:extLst>
              <a:ext uri="{FF2B5EF4-FFF2-40B4-BE49-F238E27FC236}">
                <a16:creationId xmlns:a16="http://schemas.microsoft.com/office/drawing/2014/main" id="{A2C51301-F3A2-47E1-46E2-AF536D123712}"/>
              </a:ext>
            </a:extLst>
          </p:cNvPr>
          <p:cNvSpPr/>
          <p:nvPr/>
        </p:nvSpPr>
        <p:spPr>
          <a:xfrm>
            <a:off x="1989678" y="2970894"/>
            <a:ext cx="49480" cy="404090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Parentesi quadra aperta 3">
            <a:extLst>
              <a:ext uri="{FF2B5EF4-FFF2-40B4-BE49-F238E27FC236}">
                <a16:creationId xmlns:a16="http://schemas.microsoft.com/office/drawing/2014/main" id="{B903869A-CE14-8E32-7F92-F4CF791EC30A}"/>
              </a:ext>
            </a:extLst>
          </p:cNvPr>
          <p:cNvSpPr/>
          <p:nvPr/>
        </p:nvSpPr>
        <p:spPr>
          <a:xfrm>
            <a:off x="1988141" y="2550309"/>
            <a:ext cx="49480" cy="404090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31AC95D6-F0F7-8FCA-F653-CA76A82609B0}"/>
              </a:ext>
            </a:extLst>
          </p:cNvPr>
          <p:cNvSpPr txBox="1"/>
          <p:nvPr/>
        </p:nvSpPr>
        <p:spPr>
          <a:xfrm>
            <a:off x="902668" y="2602593"/>
            <a:ext cx="108387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it-IT" sz="1400">
                <a:cs typeface="Calibri"/>
              </a:rPr>
              <a:t>free</a:t>
            </a:r>
            <a:endParaRPr lang="it-IT">
              <a:cs typeface="Calibri" panose="020F0502020204030204"/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76A404A2-9862-8720-42B9-5DDBDFD4FDEB}"/>
              </a:ext>
            </a:extLst>
          </p:cNvPr>
          <p:cNvSpPr txBox="1"/>
          <p:nvPr/>
        </p:nvSpPr>
        <p:spPr>
          <a:xfrm>
            <a:off x="901915" y="3014930"/>
            <a:ext cx="108387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it-IT" sz="1400" err="1">
                <a:cs typeface="Calibri"/>
              </a:rPr>
              <a:t>fixed</a:t>
            </a:r>
            <a:endParaRPr lang="it-IT" err="1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107716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>
            <a:extLst>
              <a:ext uri="{FF2B5EF4-FFF2-40B4-BE49-F238E27FC236}">
                <a16:creationId xmlns:a16="http://schemas.microsoft.com/office/drawing/2014/main" id="{E47DEB7E-F71D-D84F-9011-B56FE9D816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1780" t="23069"/>
          <a:stretch/>
        </p:blipFill>
        <p:spPr>
          <a:xfrm>
            <a:off x="-9939" y="-12422"/>
            <a:ext cx="9158908" cy="939799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1D6592CA-3AEF-9245-9030-A69744F573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841" y="5064672"/>
            <a:ext cx="9155840" cy="652812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7143AF52-E038-704E-8B38-1D351568BE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6815" y="12959"/>
            <a:ext cx="1939572" cy="873778"/>
          </a:xfrm>
          <a:prstGeom prst="rect">
            <a:avLst/>
          </a:prstGeom>
        </p:spPr>
      </p:pic>
      <p:sp>
        <p:nvSpPr>
          <p:cNvPr id="13" name="Segnaposto numero diapositiva 12">
            <a:extLst>
              <a:ext uri="{FF2B5EF4-FFF2-40B4-BE49-F238E27FC236}">
                <a16:creationId xmlns:a16="http://schemas.microsoft.com/office/drawing/2014/main" id="{EFFCE501-846A-3E4D-8BB3-296EF5F9C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FD6AA-E63A-A446-AE74-D7B2F3293778}" type="slidenum">
              <a:rPr lang="en-GB" dirty="0" smtClean="0">
                <a:solidFill>
                  <a:schemeClr val="bg1"/>
                </a:solidFill>
              </a:rPr>
              <a:t>14</a:t>
            </a:fld>
            <a:endParaRPr lang="en-GB">
              <a:solidFill>
                <a:schemeClr val="bg1"/>
              </a:solidFill>
            </a:endParaRPr>
          </a:p>
        </p:txBody>
      </p:sp>
      <p:sp>
        <p:nvSpPr>
          <p:cNvPr id="10" name="CasellaDiTesto 10">
            <a:extLst>
              <a:ext uri="{FF2B5EF4-FFF2-40B4-BE49-F238E27FC236}">
                <a16:creationId xmlns:a16="http://schemas.microsoft.com/office/drawing/2014/main" id="{FB3C6E92-DE30-CEA5-925F-45EACA869DE0}"/>
              </a:ext>
            </a:extLst>
          </p:cNvPr>
          <p:cNvSpPr txBox="1"/>
          <p:nvPr/>
        </p:nvSpPr>
        <p:spPr>
          <a:xfrm>
            <a:off x="295924" y="169482"/>
            <a:ext cx="5824027" cy="55399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sz="3000" b="1">
                <a:solidFill>
                  <a:schemeClr val="bg1"/>
                </a:solidFill>
                <a:latin typeface="+mj-lt"/>
              </a:rPr>
              <a:t>INTRODUCTION: Project's Purpose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C2396A-B6A9-44FB-EBE7-D6B69398ACF9}"/>
              </a:ext>
            </a:extLst>
          </p:cNvPr>
          <p:cNvSpPr txBox="1"/>
          <p:nvPr/>
        </p:nvSpPr>
        <p:spPr>
          <a:xfrm>
            <a:off x="251536" y="1027398"/>
            <a:ext cx="8043169" cy="424731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GB"/>
              <a:t>Task: recover the original signal (timestamps, frequencies, amplitudes, phases)</a:t>
            </a:r>
          </a:p>
          <a:p>
            <a:pPr marL="285750" indent="-285750">
              <a:buFont typeface="Arial"/>
              <a:buChar char="•"/>
            </a:pPr>
            <a:r>
              <a:rPr lang="en-GB">
                <a:cs typeface="Calibri" panose="020F0502020204030204"/>
              </a:rPr>
              <a:t>Procedure:</a:t>
            </a:r>
          </a:p>
          <a:p>
            <a:pPr marL="800100" lvl="1" indent="-342900">
              <a:buAutoNum type="arabicPeriod"/>
            </a:pPr>
            <a:r>
              <a:rPr lang="en-GB">
                <a:cs typeface="Calibri" panose="020F0502020204030204"/>
              </a:rPr>
              <a:t>Define the model for the signal and the timestamps</a:t>
            </a:r>
          </a:p>
          <a:p>
            <a:pPr marL="800100" lvl="1" indent="-342900">
              <a:buAutoNum type="arabicPeriod"/>
            </a:pPr>
            <a:r>
              <a:rPr lang="en-GB">
                <a:cs typeface="Calibri" panose="020F0502020204030204"/>
              </a:rPr>
              <a:t>Compare the PS to a reference dataset</a:t>
            </a:r>
          </a:p>
          <a:p>
            <a:pPr marL="800100" lvl="1" indent="-342900">
              <a:buAutoNum type="arabicPeriod"/>
            </a:pPr>
            <a:endParaRPr lang="en-GB">
              <a:cs typeface="Calibri" panose="020F0502020204030204"/>
            </a:endParaRPr>
          </a:p>
          <a:p>
            <a:pPr marL="800100" lvl="1" indent="-342900">
              <a:buAutoNum type="arabicPeriod"/>
            </a:pPr>
            <a:endParaRPr lang="en-GB">
              <a:cs typeface="Calibri" panose="020F0502020204030204"/>
            </a:endParaRPr>
          </a:p>
          <a:p>
            <a:pPr marL="800100" lvl="1" indent="-342900">
              <a:buAutoNum type="arabicPeriod"/>
            </a:pPr>
            <a:endParaRPr lang="en-GB">
              <a:cs typeface="Calibri" panose="020F0502020204030204"/>
            </a:endParaRPr>
          </a:p>
          <a:p>
            <a:pPr marL="800100" lvl="1" indent="-342900">
              <a:buAutoNum type="arabicPeriod"/>
            </a:pPr>
            <a:endParaRPr lang="en-GB">
              <a:cs typeface="Calibri" panose="020F0502020204030204"/>
            </a:endParaRPr>
          </a:p>
          <a:p>
            <a:pPr marL="800100" lvl="1" indent="-342900">
              <a:buAutoNum type="arabicPeriod"/>
            </a:pPr>
            <a:endParaRPr lang="en-GB">
              <a:cs typeface="Calibri" panose="020F0502020204030204"/>
            </a:endParaRPr>
          </a:p>
          <a:p>
            <a:pPr marL="800100" lvl="1" indent="-342900">
              <a:buAutoNum type="arabicPeriod"/>
            </a:pPr>
            <a:endParaRPr lang="en-GB">
              <a:cs typeface="Calibri" panose="020F0502020204030204"/>
            </a:endParaRPr>
          </a:p>
          <a:p>
            <a:pPr marL="800100" lvl="1" indent="-342900">
              <a:buAutoNum type="arabicPeriod"/>
            </a:pPr>
            <a:endParaRPr lang="en-GB">
              <a:cs typeface="Calibri" panose="020F0502020204030204"/>
            </a:endParaRPr>
          </a:p>
          <a:p>
            <a:pPr marL="800100" lvl="1" indent="-342900">
              <a:buAutoNum type="arabicPeriod"/>
            </a:pPr>
            <a:endParaRPr lang="en-GB">
              <a:cs typeface="Calibri" panose="020F0502020204030204"/>
            </a:endParaRPr>
          </a:p>
          <a:p>
            <a:pPr marL="800100" lvl="1" indent="-342900">
              <a:buAutoNum type="arabicPeriod"/>
            </a:pPr>
            <a:endParaRPr lang="en-GB" sz="900">
              <a:cs typeface="Calibri" panose="020F0502020204030204"/>
            </a:endParaRPr>
          </a:p>
          <a:p>
            <a:pPr marL="800100" lvl="1" indent="-342900">
              <a:buAutoNum type="arabicPeriod"/>
            </a:pPr>
            <a:endParaRPr lang="en-GB">
              <a:cs typeface="Calibri" panose="020F0502020204030204"/>
            </a:endParaRPr>
          </a:p>
          <a:p>
            <a:pPr marL="800100" lvl="1" indent="-342900">
              <a:buAutoNum type="arabicPeriod"/>
            </a:pPr>
            <a:r>
              <a:rPr lang="en-GB">
                <a:cs typeface="Calibri" panose="020F0502020204030204"/>
              </a:rPr>
              <a:t>Bayesian inference on the model's parameters</a:t>
            </a:r>
          </a:p>
        </p:txBody>
      </p:sp>
      <p:graphicFrame>
        <p:nvGraphicFramePr>
          <p:cNvPr id="9" name="Tabella 8">
            <a:extLst>
              <a:ext uri="{FF2B5EF4-FFF2-40B4-BE49-F238E27FC236}">
                <a16:creationId xmlns:a16="http://schemas.microsoft.com/office/drawing/2014/main" id="{0AC64AF2-60A2-836E-264E-F54071F087A5}"/>
              </a:ext>
            </a:extLst>
          </p:cNvPr>
          <p:cNvGraphicFramePr>
            <a:graphicFrameLocks noGrp="1"/>
          </p:cNvGraphicFramePr>
          <p:nvPr/>
        </p:nvGraphicFramePr>
        <p:xfrm>
          <a:off x="2084611" y="2343150"/>
          <a:ext cx="1161973" cy="10789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61973">
                  <a:extLst>
                    <a:ext uri="{9D8B030D-6E8A-4147-A177-3AD203B41FA5}">
                      <a16:colId xmlns:a16="http://schemas.microsoft.com/office/drawing/2014/main" val="447819924"/>
                    </a:ext>
                  </a:extLst>
                </a:gridCol>
              </a:tblGrid>
              <a:tr h="215781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b="1" err="1">
                          <a:effectLst/>
                        </a:rPr>
                        <a:t>Signal's</a:t>
                      </a:r>
                      <a:r>
                        <a:rPr lang="it-IT" b="1">
                          <a:effectLst/>
                        </a:rPr>
                        <a:t> </a:t>
                      </a:r>
                      <a:r>
                        <a:rPr lang="it-IT" b="1" err="1">
                          <a:effectLst/>
                        </a:rPr>
                        <a:t>periods</a:t>
                      </a:r>
                    </a:p>
                  </a:txBody>
                  <a:tcPr marL="0" marR="0" marT="0" marB="0" anchor="ctr">
                    <a:lnL w="9525">
                      <a:solidFill>
                        <a:schemeClr val="bg1">
                          <a:lumMod val="75000"/>
                        </a:schemeClr>
                      </a:solidFill>
                    </a:lnL>
                    <a:lnR w="9525">
                      <a:solidFill>
                        <a:schemeClr val="bg1">
                          <a:lumMod val="75000"/>
                        </a:schemeClr>
                      </a:solidFill>
                    </a:lnR>
                    <a:lnT w="9525">
                      <a:solidFill>
                        <a:schemeClr val="bg1">
                          <a:lumMod val="75000"/>
                        </a:schemeClr>
                      </a:solidFill>
                    </a:lnT>
                    <a:lnB w="9525">
                      <a:solidFill>
                        <a:schemeClr val="bg1">
                          <a:lumMod val="75000"/>
                        </a:schemeClr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94272883"/>
                  </a:ext>
                </a:extLst>
              </a:tr>
              <a:tr h="215781"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effectLst/>
                        </a:rPr>
                        <a:t>8872.5</a:t>
                      </a:r>
                    </a:p>
                  </a:txBody>
                  <a:tcPr marL="0" marR="0" marT="0" marB="0" anchor="ctr">
                    <a:lnL w="9525">
                      <a:solidFill>
                        <a:schemeClr val="bg1">
                          <a:lumMod val="75000"/>
                        </a:schemeClr>
                      </a:solidFill>
                    </a:lnL>
                    <a:lnR w="9525">
                      <a:solidFill>
                        <a:schemeClr val="bg1">
                          <a:lumMod val="75000"/>
                        </a:schemeClr>
                      </a:solidFill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>
                      <a:solidFill>
                        <a:schemeClr val="bg1">
                          <a:lumMod val="75000"/>
                        </a:schemeClr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0680118"/>
                  </a:ext>
                </a:extLst>
              </a:tr>
              <a:tr h="215781"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effectLst/>
                        </a:rPr>
                        <a:t>2185.8</a:t>
                      </a:r>
                    </a:p>
                  </a:txBody>
                  <a:tcPr marL="0" marR="0" marT="0" marB="0" anchor="ctr">
                    <a:lnL w="9525">
                      <a:solidFill>
                        <a:schemeClr val="bg1">
                          <a:lumMod val="75000"/>
                        </a:schemeClr>
                      </a:solidFill>
                    </a:lnL>
                    <a:lnR w="9525">
                      <a:solidFill>
                        <a:schemeClr val="bg1">
                          <a:lumMod val="75000"/>
                        </a:schemeClr>
                      </a:solidFill>
                    </a:lnR>
                    <a:lnT w="9525">
                      <a:solidFill>
                        <a:schemeClr val="bg1">
                          <a:lumMod val="75000"/>
                        </a:schemeClr>
                      </a:solidFill>
                    </a:lnT>
                    <a:lnB w="9525">
                      <a:solidFill>
                        <a:schemeClr val="bg1">
                          <a:lumMod val="75000"/>
                        </a:schemeClr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64957069"/>
                  </a:ext>
                </a:extLst>
              </a:tr>
              <a:tr h="215781">
                <a:tc>
                  <a:txBody>
                    <a:bodyPr/>
                    <a:lstStyle/>
                    <a:p>
                      <a:pPr algn="ctr"/>
                      <a:r>
                        <a:rPr lang="it-IT" strike="sngStrike">
                          <a:effectLst/>
                        </a:rPr>
                        <a:t>972.53</a:t>
                      </a:r>
                      <a:r>
                        <a:rPr lang="it-IT">
                          <a:effectLst/>
                        </a:rPr>
                        <a:t>   963.49</a:t>
                      </a:r>
                    </a:p>
                  </a:txBody>
                  <a:tcPr marL="0" marR="0" marT="0" marB="0" anchor="ctr">
                    <a:lnL w="9525">
                      <a:solidFill>
                        <a:schemeClr val="bg1">
                          <a:lumMod val="75000"/>
                        </a:schemeClr>
                      </a:solidFill>
                    </a:lnL>
                    <a:lnR w="9525">
                      <a:solidFill>
                        <a:schemeClr val="bg1">
                          <a:lumMod val="75000"/>
                        </a:schemeClr>
                      </a:solidFill>
                    </a:lnR>
                    <a:lnT w="9525">
                      <a:solidFill>
                        <a:schemeClr val="bg1">
                          <a:lumMod val="75000"/>
                        </a:schemeClr>
                      </a:solidFill>
                    </a:lnT>
                    <a:lnB w="9525">
                      <a:solidFill>
                        <a:schemeClr val="bg1">
                          <a:lumMod val="75000"/>
                        </a:schemeClr>
                      </a:solidFill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8505135"/>
                  </a:ext>
                </a:extLst>
              </a:tr>
              <a:tr h="215781">
                <a:tc>
                  <a:txBody>
                    <a:bodyPr/>
                    <a:lstStyle/>
                    <a:p>
                      <a:pPr algn="ctr"/>
                      <a:r>
                        <a:rPr lang="it-IT" strike="sngStrike">
                          <a:effectLst/>
                        </a:rPr>
                        <a:t>349.91</a:t>
                      </a:r>
                      <a:r>
                        <a:rPr lang="it-IT">
                          <a:effectLst/>
                        </a:rPr>
                        <a:t>   349.12</a:t>
                      </a:r>
                    </a:p>
                  </a:txBody>
                  <a:tcPr marL="0" marR="0" marT="0" marB="0" anchor="ctr">
                    <a:lnL w="9525">
                      <a:solidFill>
                        <a:schemeClr val="bg1">
                          <a:lumMod val="75000"/>
                        </a:schemeClr>
                      </a:solidFill>
                    </a:lnL>
                    <a:lnR w="9525">
                      <a:solidFill>
                        <a:schemeClr val="bg1">
                          <a:lumMod val="75000"/>
                        </a:schemeClr>
                      </a:solidFill>
                    </a:lnR>
                    <a:lnT w="9525">
                      <a:solidFill>
                        <a:schemeClr val="bg1">
                          <a:lumMod val="75000"/>
                        </a:schemeClr>
                      </a:solidFill>
                    </a:lnT>
                    <a:lnB w="9525">
                      <a:solidFill>
                        <a:schemeClr val="bg1">
                          <a:lumMod val="75000"/>
                        </a:schemeClr>
                      </a:solidFill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638438"/>
                  </a:ext>
                </a:extLst>
              </a:tr>
            </a:tbl>
          </a:graphicData>
        </a:graphic>
      </p:graphicFrame>
      <p:graphicFrame>
        <p:nvGraphicFramePr>
          <p:cNvPr id="14" name="Tabella 13">
            <a:extLst>
              <a:ext uri="{FF2B5EF4-FFF2-40B4-BE49-F238E27FC236}">
                <a16:creationId xmlns:a16="http://schemas.microsoft.com/office/drawing/2014/main" id="{0C9041E4-886C-7947-F539-B7AAB4FE56CB}"/>
              </a:ext>
            </a:extLst>
          </p:cNvPr>
          <p:cNvGraphicFramePr>
            <a:graphicFrameLocks noGrp="1"/>
          </p:cNvGraphicFramePr>
          <p:nvPr/>
        </p:nvGraphicFramePr>
        <p:xfrm>
          <a:off x="4378864" y="2312307"/>
          <a:ext cx="1306301" cy="22631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06301">
                  <a:extLst>
                    <a:ext uri="{9D8B030D-6E8A-4147-A177-3AD203B41FA5}">
                      <a16:colId xmlns:a16="http://schemas.microsoft.com/office/drawing/2014/main" val="3458162628"/>
                    </a:ext>
                  </a:extLst>
                </a:gridCol>
              </a:tblGrid>
              <a:tr h="198120">
                <a:tc>
                  <a:txBody>
                    <a:bodyPr/>
                    <a:lstStyle/>
                    <a:p>
                      <a:pPr algn="ctr"/>
                      <a:r>
                        <a:rPr lang="it-IT" b="1">
                          <a:effectLst/>
                        </a:rPr>
                        <a:t>Reference </a:t>
                      </a:r>
                      <a:r>
                        <a:rPr lang="it-IT" b="1" err="1">
                          <a:effectLst/>
                        </a:rPr>
                        <a:t>periods</a:t>
                      </a:r>
                    </a:p>
                  </a:txBody>
                  <a:tcPr marL="0" marR="0" marT="0" marB="0" anchor="ctr">
                    <a:lnL w="9525">
                      <a:solidFill>
                        <a:schemeClr val="bg1">
                          <a:lumMod val="75000"/>
                        </a:schemeClr>
                      </a:solidFill>
                    </a:lnL>
                    <a:lnR w="9525">
                      <a:solidFill>
                        <a:schemeClr val="bg1">
                          <a:lumMod val="75000"/>
                        </a:schemeClr>
                      </a:solidFill>
                    </a:lnR>
                    <a:lnT w="9525">
                      <a:solidFill>
                        <a:schemeClr val="bg1">
                          <a:lumMod val="75000"/>
                        </a:schemeClr>
                      </a:solidFill>
                    </a:lnT>
                    <a:lnB w="9525">
                      <a:solidFill>
                        <a:schemeClr val="bg1">
                          <a:lumMod val="75000"/>
                        </a:schemeClr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94785643"/>
                  </a:ext>
                </a:extLst>
              </a:tr>
              <a:tr h="198120"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effectLst/>
                        </a:rPr>
                        <a:t>7393.40</a:t>
                      </a:r>
                    </a:p>
                  </a:txBody>
                  <a:tcPr marL="0" marR="0" marT="0" marB="0" anchor="ctr">
                    <a:lnL w="9525">
                      <a:solidFill>
                        <a:schemeClr val="bg1">
                          <a:lumMod val="75000"/>
                        </a:schemeClr>
                      </a:solidFill>
                    </a:lnL>
                    <a:lnR w="9525">
                      <a:solidFill>
                        <a:schemeClr val="bg1">
                          <a:lumMod val="75000"/>
                        </a:schemeClr>
                      </a:solidFill>
                    </a:lnR>
                    <a:lnT w="9525">
                      <a:solidFill>
                        <a:schemeClr val="bg1">
                          <a:lumMod val="75000"/>
                        </a:schemeClr>
                      </a:solidFill>
                    </a:lnT>
                    <a:lnB w="9525">
                      <a:solidFill>
                        <a:schemeClr val="bg1">
                          <a:lumMod val="75000"/>
                        </a:schemeClr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29735951"/>
                  </a:ext>
                </a:extLst>
              </a:tr>
              <a:tr h="198120"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effectLst/>
                        </a:rPr>
                        <a:t>3681.50</a:t>
                      </a:r>
                    </a:p>
                  </a:txBody>
                  <a:tcPr marL="0" marR="0" marT="0" marB="0" anchor="ctr">
                    <a:lnL w="9525">
                      <a:solidFill>
                        <a:schemeClr val="bg1">
                          <a:lumMod val="75000"/>
                        </a:schemeClr>
                      </a:solidFill>
                    </a:lnL>
                    <a:lnR w="9525">
                      <a:solidFill>
                        <a:schemeClr val="bg1">
                          <a:lumMod val="75000"/>
                        </a:schemeClr>
                      </a:solidFill>
                    </a:lnR>
                    <a:lnT w="9525">
                      <a:solidFill>
                        <a:schemeClr val="bg1">
                          <a:lumMod val="75000"/>
                        </a:schemeClr>
                      </a:solidFill>
                    </a:lnT>
                    <a:lnB w="9525">
                      <a:solidFill>
                        <a:schemeClr val="bg1">
                          <a:lumMod val="75000"/>
                        </a:schemeClr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16280382"/>
                  </a:ext>
                </a:extLst>
              </a:tr>
              <a:tr h="198120"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effectLst/>
                        </a:rPr>
                        <a:t>2325.90</a:t>
                      </a:r>
                    </a:p>
                  </a:txBody>
                  <a:tcPr marL="0" marR="0" marT="0" marB="0" anchor="ctr">
                    <a:lnL w="9525">
                      <a:solidFill>
                        <a:schemeClr val="bg1">
                          <a:lumMod val="75000"/>
                        </a:schemeClr>
                      </a:solidFill>
                    </a:lnL>
                    <a:lnR w="9525">
                      <a:solidFill>
                        <a:schemeClr val="bg1">
                          <a:lumMod val="75000"/>
                        </a:schemeClr>
                      </a:solidFill>
                    </a:lnR>
                    <a:lnT w="9525">
                      <a:solidFill>
                        <a:schemeClr val="bg1">
                          <a:lumMod val="75000"/>
                        </a:schemeClr>
                      </a:solidFill>
                    </a:lnT>
                    <a:lnB w="9525">
                      <a:solidFill>
                        <a:schemeClr val="bg1">
                          <a:lumMod val="75000"/>
                        </a:schemeClr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69454134"/>
                  </a:ext>
                </a:extLst>
              </a:tr>
              <a:tr h="198120"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effectLst/>
                        </a:rPr>
                        <a:t>963.49</a:t>
                      </a:r>
                    </a:p>
                  </a:txBody>
                  <a:tcPr marL="0" marR="0" marT="0" marB="0" anchor="ctr">
                    <a:lnL w="9525">
                      <a:solidFill>
                        <a:schemeClr val="bg1">
                          <a:lumMod val="75000"/>
                        </a:schemeClr>
                      </a:solidFill>
                    </a:lnL>
                    <a:lnR w="9525">
                      <a:solidFill>
                        <a:schemeClr val="bg1">
                          <a:lumMod val="75000"/>
                        </a:schemeClr>
                      </a:solidFill>
                    </a:lnR>
                    <a:lnT w="9525">
                      <a:solidFill>
                        <a:schemeClr val="bg1">
                          <a:lumMod val="75000"/>
                        </a:schemeClr>
                      </a:solidFill>
                    </a:lnT>
                    <a:lnB w="9525">
                      <a:solidFill>
                        <a:schemeClr val="bg1">
                          <a:lumMod val="75000"/>
                        </a:schemeClr>
                      </a:solidFill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2143346"/>
                  </a:ext>
                </a:extLst>
              </a:tr>
              <a:tr h="198120"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effectLst/>
                        </a:rPr>
                        <a:t>881.63</a:t>
                      </a:r>
                    </a:p>
                  </a:txBody>
                  <a:tcPr marL="0" marR="0" marT="0" marB="0" anchor="ctr">
                    <a:lnL w="9525">
                      <a:solidFill>
                        <a:schemeClr val="bg1">
                          <a:lumMod val="75000"/>
                        </a:schemeClr>
                      </a:solidFill>
                    </a:lnL>
                    <a:lnR w="9525">
                      <a:solidFill>
                        <a:schemeClr val="bg1">
                          <a:lumMod val="75000"/>
                        </a:schemeClr>
                      </a:solidFill>
                    </a:lnR>
                    <a:lnT w="9525">
                      <a:solidFill>
                        <a:schemeClr val="bg1">
                          <a:lumMod val="75000"/>
                        </a:schemeClr>
                      </a:solidFill>
                    </a:lnT>
                    <a:lnB w="9525">
                      <a:solidFill>
                        <a:schemeClr val="bg1">
                          <a:lumMod val="75000"/>
                        </a:schemeClr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5235660"/>
                  </a:ext>
                </a:extLst>
              </a:tr>
              <a:tr h="198120"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effectLst/>
                        </a:rPr>
                        <a:t>711.53</a:t>
                      </a:r>
                    </a:p>
                  </a:txBody>
                  <a:tcPr marL="0" marR="0" marT="0" marB="0" anchor="ctr">
                    <a:lnL w="9525">
                      <a:solidFill>
                        <a:schemeClr val="bg1">
                          <a:lumMod val="75000"/>
                        </a:schemeClr>
                      </a:solidFill>
                    </a:lnL>
                    <a:lnR w="9525">
                      <a:solidFill>
                        <a:schemeClr val="bg1">
                          <a:lumMod val="75000"/>
                        </a:schemeClr>
                      </a:solidFill>
                    </a:lnR>
                    <a:lnT w="9525">
                      <a:solidFill>
                        <a:schemeClr val="bg1">
                          <a:lumMod val="75000"/>
                        </a:schemeClr>
                      </a:solidFill>
                    </a:lnT>
                    <a:lnB w="9525">
                      <a:solidFill>
                        <a:schemeClr val="bg1">
                          <a:lumMod val="75000"/>
                        </a:schemeClr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1634354"/>
                  </a:ext>
                </a:extLst>
              </a:tr>
              <a:tr h="198120"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effectLst/>
                        </a:rPr>
                        <a:t>514.44</a:t>
                      </a:r>
                    </a:p>
                  </a:txBody>
                  <a:tcPr marL="0" marR="0" marT="0" marB="0" anchor="ctr">
                    <a:lnL w="9525">
                      <a:solidFill>
                        <a:schemeClr val="bg1">
                          <a:lumMod val="75000"/>
                        </a:schemeClr>
                      </a:solidFill>
                    </a:lnL>
                    <a:lnR w="9525">
                      <a:solidFill>
                        <a:schemeClr val="bg1">
                          <a:lumMod val="75000"/>
                        </a:schemeClr>
                      </a:solidFill>
                    </a:lnR>
                    <a:lnT w="9525">
                      <a:solidFill>
                        <a:schemeClr val="bg1">
                          <a:lumMod val="75000"/>
                        </a:schemeClr>
                      </a:solidFill>
                    </a:lnT>
                    <a:lnB w="9525">
                      <a:solidFill>
                        <a:schemeClr val="bg1">
                          <a:lumMod val="75000"/>
                        </a:schemeClr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14810502"/>
                  </a:ext>
                </a:extLst>
              </a:tr>
              <a:tr h="198120"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effectLst/>
                        </a:rPr>
                        <a:t>440.98</a:t>
                      </a:r>
                    </a:p>
                  </a:txBody>
                  <a:tcPr marL="0" marR="0" marT="0" marB="0" anchor="ctr">
                    <a:lnL w="9525">
                      <a:solidFill>
                        <a:schemeClr val="bg1">
                          <a:lumMod val="75000"/>
                        </a:schemeClr>
                      </a:solidFill>
                    </a:lnL>
                    <a:lnR w="9525">
                      <a:solidFill>
                        <a:schemeClr val="bg1">
                          <a:lumMod val="75000"/>
                        </a:schemeClr>
                      </a:solidFill>
                    </a:lnR>
                    <a:lnT w="9525">
                      <a:solidFill>
                        <a:schemeClr val="bg1">
                          <a:lumMod val="75000"/>
                        </a:schemeClr>
                      </a:solidFill>
                    </a:lnT>
                    <a:lnB w="9525">
                      <a:solidFill>
                        <a:schemeClr val="bg1">
                          <a:lumMod val="75000"/>
                        </a:schemeClr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0506865"/>
                  </a:ext>
                </a:extLst>
              </a:tr>
              <a:tr h="198120"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effectLst/>
                        </a:rPr>
                        <a:t>365.49</a:t>
                      </a:r>
                    </a:p>
                  </a:txBody>
                  <a:tcPr marL="0" marR="0" marT="0" marB="0" anchor="ctr">
                    <a:lnL w="9525">
                      <a:solidFill>
                        <a:schemeClr val="bg1">
                          <a:lumMod val="75000"/>
                        </a:schemeClr>
                      </a:solidFill>
                    </a:lnL>
                    <a:lnR w="9525">
                      <a:solidFill>
                        <a:schemeClr val="bg1">
                          <a:lumMod val="75000"/>
                        </a:schemeClr>
                      </a:solidFill>
                    </a:lnR>
                    <a:lnT w="9525">
                      <a:solidFill>
                        <a:schemeClr val="bg1">
                          <a:lumMod val="75000"/>
                        </a:schemeClr>
                      </a:solidFill>
                    </a:lnT>
                    <a:lnB w="9525">
                      <a:solidFill>
                        <a:schemeClr val="bg1">
                          <a:lumMod val="75000"/>
                        </a:schemeClr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59746493"/>
                  </a:ext>
                </a:extLst>
              </a:tr>
              <a:tr h="198120"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effectLst/>
                        </a:rPr>
                        <a:t>349.12</a:t>
                      </a:r>
                    </a:p>
                  </a:txBody>
                  <a:tcPr marL="0" marR="0" marT="0" marB="0" anchor="ctr">
                    <a:lnL w="9525">
                      <a:solidFill>
                        <a:schemeClr val="bg1">
                          <a:lumMod val="75000"/>
                        </a:schemeClr>
                      </a:solidFill>
                    </a:lnL>
                    <a:lnR w="9525">
                      <a:solidFill>
                        <a:schemeClr val="bg1">
                          <a:lumMod val="75000"/>
                        </a:schemeClr>
                      </a:solidFill>
                    </a:lnR>
                    <a:lnT w="9525">
                      <a:solidFill>
                        <a:schemeClr val="bg1">
                          <a:lumMod val="75000"/>
                        </a:schemeClr>
                      </a:solidFill>
                    </a:lnT>
                    <a:lnB w="9525">
                      <a:solidFill>
                        <a:schemeClr val="bg1">
                          <a:lumMod val="75000"/>
                        </a:schemeClr>
                      </a:solidFill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2918461"/>
                  </a:ext>
                </a:extLst>
              </a:tr>
            </a:tbl>
          </a:graphicData>
        </a:graphic>
      </p:graphicFrame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02A86D47-DD03-6700-2974-E1948F5E8210}"/>
              </a:ext>
            </a:extLst>
          </p:cNvPr>
          <p:cNvCxnSpPr/>
          <p:nvPr/>
        </p:nvCxnSpPr>
        <p:spPr>
          <a:xfrm>
            <a:off x="3256518" y="3051793"/>
            <a:ext cx="1128970" cy="1886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ttore 2 15">
            <a:extLst>
              <a:ext uri="{FF2B5EF4-FFF2-40B4-BE49-F238E27FC236}">
                <a16:creationId xmlns:a16="http://schemas.microsoft.com/office/drawing/2014/main" id="{D13B2C1D-80F3-0D9F-D6C5-8DB6E4690075}"/>
              </a:ext>
            </a:extLst>
          </p:cNvPr>
          <p:cNvCxnSpPr>
            <a:cxnSpLocks/>
          </p:cNvCxnSpPr>
          <p:nvPr/>
        </p:nvCxnSpPr>
        <p:spPr>
          <a:xfrm>
            <a:off x="3245804" y="3266208"/>
            <a:ext cx="1153727" cy="11618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ttore 2 16">
            <a:extLst>
              <a:ext uri="{FF2B5EF4-FFF2-40B4-BE49-F238E27FC236}">
                <a16:creationId xmlns:a16="http://schemas.microsoft.com/office/drawing/2014/main" id="{440D519C-38EC-83DB-7F4F-C60BE86ED7FD}"/>
              </a:ext>
            </a:extLst>
          </p:cNvPr>
          <p:cNvCxnSpPr>
            <a:cxnSpLocks/>
          </p:cNvCxnSpPr>
          <p:nvPr/>
        </p:nvCxnSpPr>
        <p:spPr>
          <a:xfrm>
            <a:off x="5685801" y="3230397"/>
            <a:ext cx="228937" cy="11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ttore 2 17">
            <a:extLst>
              <a:ext uri="{FF2B5EF4-FFF2-40B4-BE49-F238E27FC236}">
                <a16:creationId xmlns:a16="http://schemas.microsoft.com/office/drawing/2014/main" id="{35357B8C-8013-9BBB-49B0-AFF894B9F3A8}"/>
              </a:ext>
            </a:extLst>
          </p:cNvPr>
          <p:cNvCxnSpPr>
            <a:cxnSpLocks/>
          </p:cNvCxnSpPr>
          <p:nvPr/>
        </p:nvCxnSpPr>
        <p:spPr>
          <a:xfrm>
            <a:off x="5685801" y="4478500"/>
            <a:ext cx="228937" cy="11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C7E608BB-58A5-1D24-43C1-2999F3256F3B}"/>
              </a:ext>
            </a:extLst>
          </p:cNvPr>
          <p:cNvSpPr txBox="1"/>
          <p:nvPr/>
        </p:nvSpPr>
        <p:spPr>
          <a:xfrm>
            <a:off x="5916431" y="3072659"/>
            <a:ext cx="108387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400">
                <a:cs typeface="Calibri"/>
              </a:rPr>
              <a:t>Δ = 0.9%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83947572-4D60-6E55-19A1-5EA6568A8398}"/>
              </a:ext>
            </a:extLst>
          </p:cNvPr>
          <p:cNvSpPr txBox="1"/>
          <p:nvPr/>
        </p:nvSpPr>
        <p:spPr>
          <a:xfrm>
            <a:off x="5888969" y="4333831"/>
            <a:ext cx="108387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400">
                <a:cs typeface="Calibri"/>
              </a:rPr>
              <a:t>Δ = 0.2%</a:t>
            </a:r>
          </a:p>
        </p:txBody>
      </p:sp>
      <p:sp>
        <p:nvSpPr>
          <p:cNvPr id="2" name="Parentesi quadra aperta 1">
            <a:extLst>
              <a:ext uri="{FF2B5EF4-FFF2-40B4-BE49-F238E27FC236}">
                <a16:creationId xmlns:a16="http://schemas.microsoft.com/office/drawing/2014/main" id="{A2C51301-F3A2-47E1-46E2-AF536D123712}"/>
              </a:ext>
            </a:extLst>
          </p:cNvPr>
          <p:cNvSpPr/>
          <p:nvPr/>
        </p:nvSpPr>
        <p:spPr>
          <a:xfrm>
            <a:off x="1989678" y="2970894"/>
            <a:ext cx="49480" cy="404090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Parentesi quadra aperta 3">
            <a:extLst>
              <a:ext uri="{FF2B5EF4-FFF2-40B4-BE49-F238E27FC236}">
                <a16:creationId xmlns:a16="http://schemas.microsoft.com/office/drawing/2014/main" id="{B903869A-CE14-8E32-7F92-F4CF791EC30A}"/>
              </a:ext>
            </a:extLst>
          </p:cNvPr>
          <p:cNvSpPr/>
          <p:nvPr/>
        </p:nvSpPr>
        <p:spPr>
          <a:xfrm>
            <a:off x="1988141" y="2550309"/>
            <a:ext cx="49480" cy="404090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31AC95D6-F0F7-8FCA-F653-CA76A82609B0}"/>
              </a:ext>
            </a:extLst>
          </p:cNvPr>
          <p:cNvSpPr txBox="1"/>
          <p:nvPr/>
        </p:nvSpPr>
        <p:spPr>
          <a:xfrm>
            <a:off x="902668" y="2602593"/>
            <a:ext cx="108387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it-IT" sz="1400">
                <a:cs typeface="Calibri"/>
              </a:rPr>
              <a:t>free</a:t>
            </a:r>
            <a:endParaRPr lang="it-IT">
              <a:cs typeface="Calibri" panose="020F0502020204030204"/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76A404A2-9862-8720-42B9-5DDBDFD4FDEB}"/>
              </a:ext>
            </a:extLst>
          </p:cNvPr>
          <p:cNvSpPr txBox="1"/>
          <p:nvPr/>
        </p:nvSpPr>
        <p:spPr>
          <a:xfrm>
            <a:off x="901915" y="3014930"/>
            <a:ext cx="108387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it-IT" sz="1400" err="1">
                <a:cs typeface="Calibri"/>
              </a:rPr>
              <a:t>fixed</a:t>
            </a:r>
            <a:endParaRPr lang="it-IT" err="1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3853286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3C2396A-B6A9-44FB-EBE7-D6B69398ACF9}"/>
              </a:ext>
            </a:extLst>
          </p:cNvPr>
          <p:cNvSpPr txBox="1"/>
          <p:nvPr/>
        </p:nvSpPr>
        <p:spPr>
          <a:xfrm>
            <a:off x="251536" y="1027398"/>
            <a:ext cx="8043169" cy="64633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GB"/>
              <a:t>Parameters:</a:t>
            </a:r>
            <a:endParaRPr lang="en-IT"/>
          </a:p>
          <a:p>
            <a:pPr marL="285750" indent="-285750">
              <a:buFont typeface="Arial"/>
              <a:buChar char="•"/>
            </a:pPr>
            <a:endParaRPr lang="en-GB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E47DEB7E-F71D-D84F-9011-B56FE9D816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1780" t="23069"/>
          <a:stretch/>
        </p:blipFill>
        <p:spPr>
          <a:xfrm>
            <a:off x="-9939" y="-12422"/>
            <a:ext cx="9158908" cy="939799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1D6592CA-3AEF-9245-9030-A69744F573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841" y="5064672"/>
            <a:ext cx="9155840" cy="652812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7143AF52-E038-704E-8B38-1D351568BE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6815" y="12959"/>
            <a:ext cx="1939572" cy="873778"/>
          </a:xfrm>
          <a:prstGeom prst="rect">
            <a:avLst/>
          </a:prstGeom>
        </p:spPr>
      </p:pic>
      <p:sp>
        <p:nvSpPr>
          <p:cNvPr id="13" name="Segnaposto numero diapositiva 12">
            <a:extLst>
              <a:ext uri="{FF2B5EF4-FFF2-40B4-BE49-F238E27FC236}">
                <a16:creationId xmlns:a16="http://schemas.microsoft.com/office/drawing/2014/main" id="{EFFCE501-846A-3E4D-8BB3-296EF5F9C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FD6AA-E63A-A446-AE74-D7B2F3293778}" type="slidenum">
              <a:rPr lang="en-GB" dirty="0" smtClean="0">
                <a:solidFill>
                  <a:schemeClr val="bg1"/>
                </a:solidFill>
              </a:rPr>
              <a:t>15</a:t>
            </a:fld>
            <a:endParaRPr lang="en-GB">
              <a:solidFill>
                <a:schemeClr val="bg1"/>
              </a:solidFill>
            </a:endParaRPr>
          </a:p>
        </p:txBody>
      </p:sp>
      <p:sp>
        <p:nvSpPr>
          <p:cNvPr id="10" name="CasellaDiTesto 10">
            <a:extLst>
              <a:ext uri="{FF2B5EF4-FFF2-40B4-BE49-F238E27FC236}">
                <a16:creationId xmlns:a16="http://schemas.microsoft.com/office/drawing/2014/main" id="{FB3C6E92-DE30-CEA5-925F-45EACA869DE0}"/>
              </a:ext>
            </a:extLst>
          </p:cNvPr>
          <p:cNvSpPr txBox="1"/>
          <p:nvPr/>
        </p:nvSpPr>
        <p:spPr>
          <a:xfrm>
            <a:off x="295924" y="169482"/>
            <a:ext cx="5824027" cy="55399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sz="3000" b="1">
                <a:solidFill>
                  <a:schemeClr val="bg1"/>
                </a:solidFill>
                <a:latin typeface="+mj-lt"/>
              </a:rPr>
              <a:t>INTRODUCTION:  Bayesian Inference</a:t>
            </a:r>
          </a:p>
        </p:txBody>
      </p:sp>
      <p:pic>
        <p:nvPicPr>
          <p:cNvPr id="2" name="Immagine 3">
            <a:extLst>
              <a:ext uri="{FF2B5EF4-FFF2-40B4-BE49-F238E27FC236}">
                <a16:creationId xmlns:a16="http://schemas.microsoft.com/office/drawing/2014/main" id="{23832666-4698-4D8A-31D3-EFCCABF66E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29796" y="1077035"/>
            <a:ext cx="4093845" cy="308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3597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3C2396A-B6A9-44FB-EBE7-D6B69398ACF9}"/>
              </a:ext>
            </a:extLst>
          </p:cNvPr>
          <p:cNvSpPr txBox="1"/>
          <p:nvPr/>
        </p:nvSpPr>
        <p:spPr>
          <a:xfrm>
            <a:off x="251536" y="1027398"/>
            <a:ext cx="8043169" cy="167738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GB"/>
              <a:t>Parameters:</a:t>
            </a:r>
            <a:endParaRPr lang="en-IT"/>
          </a:p>
          <a:p>
            <a:pPr marL="285750" indent="-285750">
              <a:buFont typeface="Arial"/>
              <a:buChar char="•"/>
            </a:pPr>
            <a:endParaRPr lang="en-GB" sz="800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GB"/>
              <a:t>Bayes' theorem:</a:t>
            </a:r>
            <a:endParaRPr lang="en-IT"/>
          </a:p>
          <a:p>
            <a:pPr marL="285750" indent="-285750">
              <a:buFont typeface="Arial"/>
              <a:buChar char="•"/>
            </a:pPr>
            <a:endParaRPr lang="en-GB"/>
          </a:p>
          <a:p>
            <a:pPr marL="285750" indent="-285750">
              <a:buFont typeface="Arial"/>
              <a:buChar char="•"/>
            </a:pPr>
            <a:endParaRPr lang="en-GB" sz="1000"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n-GB" sz="900">
              <a:cs typeface="Calibri"/>
            </a:endParaRPr>
          </a:p>
          <a:p>
            <a:pPr lvl="3"/>
            <a:r>
              <a:rPr lang="en-GB"/>
              <a:t>            posterior                   likelihood               prior</a:t>
            </a:r>
          </a:p>
        </p:txBody>
      </p:sp>
      <p:pic>
        <p:nvPicPr>
          <p:cNvPr id="4" name="Immagine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67D409FD-DD3F-A6D1-34AD-66758ADD835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279" r="-60" b="2326"/>
          <a:stretch/>
        </p:blipFill>
        <p:spPr>
          <a:xfrm>
            <a:off x="1860865" y="1741051"/>
            <a:ext cx="4824411" cy="34287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E47DEB7E-F71D-D84F-9011-B56FE9D816E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1780" t="23069"/>
          <a:stretch/>
        </p:blipFill>
        <p:spPr>
          <a:xfrm>
            <a:off x="-9939" y="-12422"/>
            <a:ext cx="9158908" cy="939799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1D6592CA-3AEF-9245-9030-A69744F573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1841" y="5064672"/>
            <a:ext cx="9155840" cy="652812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7143AF52-E038-704E-8B38-1D351568BE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6815" y="12959"/>
            <a:ext cx="1939572" cy="873778"/>
          </a:xfrm>
          <a:prstGeom prst="rect">
            <a:avLst/>
          </a:prstGeom>
        </p:spPr>
      </p:pic>
      <p:sp>
        <p:nvSpPr>
          <p:cNvPr id="13" name="Segnaposto numero diapositiva 12">
            <a:extLst>
              <a:ext uri="{FF2B5EF4-FFF2-40B4-BE49-F238E27FC236}">
                <a16:creationId xmlns:a16="http://schemas.microsoft.com/office/drawing/2014/main" id="{EFFCE501-846A-3E4D-8BB3-296EF5F9C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FD6AA-E63A-A446-AE74-D7B2F3293778}" type="slidenum">
              <a:rPr lang="en-GB" dirty="0" smtClean="0">
                <a:solidFill>
                  <a:schemeClr val="bg1"/>
                </a:solidFill>
              </a:rPr>
              <a:t>16</a:t>
            </a:fld>
            <a:endParaRPr lang="en-GB">
              <a:solidFill>
                <a:schemeClr val="bg1"/>
              </a:solidFill>
            </a:endParaRPr>
          </a:p>
        </p:txBody>
      </p:sp>
      <p:sp>
        <p:nvSpPr>
          <p:cNvPr id="10" name="CasellaDiTesto 10">
            <a:extLst>
              <a:ext uri="{FF2B5EF4-FFF2-40B4-BE49-F238E27FC236}">
                <a16:creationId xmlns:a16="http://schemas.microsoft.com/office/drawing/2014/main" id="{FB3C6E92-DE30-CEA5-925F-45EACA869DE0}"/>
              </a:ext>
            </a:extLst>
          </p:cNvPr>
          <p:cNvSpPr txBox="1"/>
          <p:nvPr/>
        </p:nvSpPr>
        <p:spPr>
          <a:xfrm>
            <a:off x="295924" y="169482"/>
            <a:ext cx="5824027" cy="55399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sz="3000" b="1">
                <a:solidFill>
                  <a:schemeClr val="bg1"/>
                </a:solidFill>
                <a:latin typeface="+mj-lt"/>
              </a:rPr>
              <a:t>INTRODUCTION:  Bayesian Inference</a:t>
            </a:r>
          </a:p>
        </p:txBody>
      </p:sp>
      <p:pic>
        <p:nvPicPr>
          <p:cNvPr id="2" name="Immagine 3">
            <a:extLst>
              <a:ext uri="{FF2B5EF4-FFF2-40B4-BE49-F238E27FC236}">
                <a16:creationId xmlns:a16="http://schemas.microsoft.com/office/drawing/2014/main" id="{23832666-4698-4D8A-31D3-EFCCABF66E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29796" y="1077035"/>
            <a:ext cx="4093845" cy="308991"/>
          </a:xfrm>
          <a:prstGeom prst="rect">
            <a:avLst/>
          </a:prstGeom>
        </p:spPr>
      </p:pic>
      <p:sp>
        <p:nvSpPr>
          <p:cNvPr id="5" name="Parentesi graffa chiusa 4">
            <a:extLst>
              <a:ext uri="{FF2B5EF4-FFF2-40B4-BE49-F238E27FC236}">
                <a16:creationId xmlns:a16="http://schemas.microsoft.com/office/drawing/2014/main" id="{AF1669C3-F21B-18C9-BB55-D4B0A03ACF35}"/>
              </a:ext>
            </a:extLst>
          </p:cNvPr>
          <p:cNvSpPr/>
          <p:nvPr/>
        </p:nvSpPr>
        <p:spPr>
          <a:xfrm rot="5400000">
            <a:off x="2664370" y="1401160"/>
            <a:ext cx="134007" cy="161596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Parentesi graffa chiusa 8">
            <a:extLst>
              <a:ext uri="{FF2B5EF4-FFF2-40B4-BE49-F238E27FC236}">
                <a16:creationId xmlns:a16="http://schemas.microsoft.com/office/drawing/2014/main" id="{39011273-75E3-2729-2821-9801DDA1227A}"/>
              </a:ext>
            </a:extLst>
          </p:cNvPr>
          <p:cNvSpPr/>
          <p:nvPr/>
        </p:nvSpPr>
        <p:spPr>
          <a:xfrm rot="5400000">
            <a:off x="4516818" y="1401158"/>
            <a:ext cx="134007" cy="161596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Parentesi graffa chiusa 10">
            <a:extLst>
              <a:ext uri="{FF2B5EF4-FFF2-40B4-BE49-F238E27FC236}">
                <a16:creationId xmlns:a16="http://schemas.microsoft.com/office/drawing/2014/main" id="{ED69A3E8-F2BF-3562-5C63-B293627D0A52}"/>
              </a:ext>
            </a:extLst>
          </p:cNvPr>
          <p:cNvSpPr/>
          <p:nvPr/>
        </p:nvSpPr>
        <p:spPr>
          <a:xfrm rot="5400000">
            <a:off x="5998776" y="1590347"/>
            <a:ext cx="141890" cy="1245475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733941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magine 10" descr="Immagine che contiene testo&#10;&#10;Descrizione generata automaticamente">
            <a:extLst>
              <a:ext uri="{FF2B5EF4-FFF2-40B4-BE49-F238E27FC236}">
                <a16:creationId xmlns:a16="http://schemas.microsoft.com/office/drawing/2014/main" id="{9D08D75C-F063-128F-FBB2-4EC99C4EBE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431" y="2536713"/>
            <a:ext cx="3084787" cy="72551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3C2396A-B6A9-44FB-EBE7-D6B69398ACF9}"/>
              </a:ext>
            </a:extLst>
          </p:cNvPr>
          <p:cNvSpPr txBox="1"/>
          <p:nvPr/>
        </p:nvSpPr>
        <p:spPr>
          <a:xfrm>
            <a:off x="251536" y="1027398"/>
            <a:ext cx="8043169" cy="167738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GB"/>
              <a:t>Parameters:</a:t>
            </a:r>
            <a:endParaRPr lang="en-IT"/>
          </a:p>
          <a:p>
            <a:pPr marL="285750" indent="-285750">
              <a:buFont typeface="Arial"/>
              <a:buChar char="•"/>
            </a:pPr>
            <a:endParaRPr lang="en-GB" sz="800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GB"/>
              <a:t>Bayes' theorem:</a:t>
            </a:r>
            <a:endParaRPr lang="en-IT"/>
          </a:p>
          <a:p>
            <a:pPr marL="285750" indent="-285750">
              <a:buFont typeface="Arial"/>
              <a:buChar char="•"/>
            </a:pPr>
            <a:endParaRPr lang="en-GB"/>
          </a:p>
          <a:p>
            <a:pPr marL="285750" indent="-285750">
              <a:buFont typeface="Arial"/>
              <a:buChar char="•"/>
            </a:pPr>
            <a:endParaRPr lang="en-GB" sz="1000"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n-GB" sz="900">
              <a:cs typeface="Calibri"/>
            </a:endParaRPr>
          </a:p>
          <a:p>
            <a:pPr lvl="3"/>
            <a:r>
              <a:rPr lang="en-GB"/>
              <a:t>            posterior                   likelihood               prior</a:t>
            </a:r>
          </a:p>
        </p:txBody>
      </p:sp>
      <p:pic>
        <p:nvPicPr>
          <p:cNvPr id="4" name="Immagine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67D409FD-DD3F-A6D1-34AD-66758ADD835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6279" r="-60" b="2326"/>
          <a:stretch/>
        </p:blipFill>
        <p:spPr>
          <a:xfrm>
            <a:off x="1860865" y="1741051"/>
            <a:ext cx="4824411" cy="34287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E47DEB7E-F71D-D84F-9011-B56FE9D816E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1780" t="23069"/>
          <a:stretch/>
        </p:blipFill>
        <p:spPr>
          <a:xfrm>
            <a:off x="-9939" y="-12422"/>
            <a:ext cx="9158908" cy="939799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1D6592CA-3AEF-9245-9030-A69744F573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1841" y="5064672"/>
            <a:ext cx="9155840" cy="652812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7143AF52-E038-704E-8B38-1D351568BE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26815" y="12959"/>
            <a:ext cx="1939572" cy="873778"/>
          </a:xfrm>
          <a:prstGeom prst="rect">
            <a:avLst/>
          </a:prstGeom>
        </p:spPr>
      </p:pic>
      <p:sp>
        <p:nvSpPr>
          <p:cNvPr id="13" name="Segnaposto numero diapositiva 12">
            <a:extLst>
              <a:ext uri="{FF2B5EF4-FFF2-40B4-BE49-F238E27FC236}">
                <a16:creationId xmlns:a16="http://schemas.microsoft.com/office/drawing/2014/main" id="{EFFCE501-846A-3E4D-8BB3-296EF5F9C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FD6AA-E63A-A446-AE74-D7B2F3293778}" type="slidenum">
              <a:rPr lang="en-GB" dirty="0" smtClean="0">
                <a:solidFill>
                  <a:schemeClr val="bg1"/>
                </a:solidFill>
              </a:rPr>
              <a:t>17</a:t>
            </a:fld>
            <a:endParaRPr lang="en-GB">
              <a:solidFill>
                <a:schemeClr val="bg1"/>
              </a:solidFill>
            </a:endParaRPr>
          </a:p>
        </p:txBody>
      </p:sp>
      <p:sp>
        <p:nvSpPr>
          <p:cNvPr id="10" name="CasellaDiTesto 10">
            <a:extLst>
              <a:ext uri="{FF2B5EF4-FFF2-40B4-BE49-F238E27FC236}">
                <a16:creationId xmlns:a16="http://schemas.microsoft.com/office/drawing/2014/main" id="{FB3C6E92-DE30-CEA5-925F-45EACA869DE0}"/>
              </a:ext>
            </a:extLst>
          </p:cNvPr>
          <p:cNvSpPr txBox="1"/>
          <p:nvPr/>
        </p:nvSpPr>
        <p:spPr>
          <a:xfrm>
            <a:off x="295924" y="169482"/>
            <a:ext cx="5824027" cy="55399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sz="3000" b="1">
                <a:solidFill>
                  <a:schemeClr val="bg1"/>
                </a:solidFill>
                <a:latin typeface="+mj-lt"/>
              </a:rPr>
              <a:t>INTRODUCTION:  Bayesian Inference</a:t>
            </a:r>
          </a:p>
        </p:txBody>
      </p:sp>
      <p:pic>
        <p:nvPicPr>
          <p:cNvPr id="2" name="Immagine 3">
            <a:extLst>
              <a:ext uri="{FF2B5EF4-FFF2-40B4-BE49-F238E27FC236}">
                <a16:creationId xmlns:a16="http://schemas.microsoft.com/office/drawing/2014/main" id="{23832666-4698-4D8A-31D3-EFCCABF66E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29796" y="1077035"/>
            <a:ext cx="4093845" cy="308991"/>
          </a:xfrm>
          <a:prstGeom prst="rect">
            <a:avLst/>
          </a:prstGeom>
        </p:spPr>
      </p:pic>
      <p:sp>
        <p:nvSpPr>
          <p:cNvPr id="5" name="Parentesi graffa chiusa 4">
            <a:extLst>
              <a:ext uri="{FF2B5EF4-FFF2-40B4-BE49-F238E27FC236}">
                <a16:creationId xmlns:a16="http://schemas.microsoft.com/office/drawing/2014/main" id="{AF1669C3-F21B-18C9-BB55-D4B0A03ACF35}"/>
              </a:ext>
            </a:extLst>
          </p:cNvPr>
          <p:cNvSpPr/>
          <p:nvPr/>
        </p:nvSpPr>
        <p:spPr>
          <a:xfrm rot="5400000">
            <a:off x="2664370" y="1401160"/>
            <a:ext cx="134007" cy="161596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Parentesi graffa chiusa 8">
            <a:extLst>
              <a:ext uri="{FF2B5EF4-FFF2-40B4-BE49-F238E27FC236}">
                <a16:creationId xmlns:a16="http://schemas.microsoft.com/office/drawing/2014/main" id="{39011273-75E3-2729-2821-9801DDA1227A}"/>
              </a:ext>
            </a:extLst>
          </p:cNvPr>
          <p:cNvSpPr/>
          <p:nvPr/>
        </p:nvSpPr>
        <p:spPr>
          <a:xfrm rot="5400000">
            <a:off x="4516818" y="1401158"/>
            <a:ext cx="134007" cy="161596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Parentesi graffa chiusa 10">
            <a:extLst>
              <a:ext uri="{FF2B5EF4-FFF2-40B4-BE49-F238E27FC236}">
                <a16:creationId xmlns:a16="http://schemas.microsoft.com/office/drawing/2014/main" id="{ED69A3E8-F2BF-3562-5C63-B293627D0A52}"/>
              </a:ext>
            </a:extLst>
          </p:cNvPr>
          <p:cNvSpPr/>
          <p:nvPr/>
        </p:nvSpPr>
        <p:spPr>
          <a:xfrm rot="5400000">
            <a:off x="5998776" y="1590347"/>
            <a:ext cx="141890" cy="1245475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2" name="Gruppo 11">
            <a:extLst>
              <a:ext uri="{FF2B5EF4-FFF2-40B4-BE49-F238E27FC236}">
                <a16:creationId xmlns:a16="http://schemas.microsoft.com/office/drawing/2014/main" id="{4EBCC191-A94E-F373-0938-B8616FE4B820}"/>
              </a:ext>
            </a:extLst>
          </p:cNvPr>
          <p:cNvGrpSpPr/>
          <p:nvPr/>
        </p:nvGrpSpPr>
        <p:grpSpPr>
          <a:xfrm>
            <a:off x="3697997" y="2582988"/>
            <a:ext cx="887885" cy="323689"/>
            <a:chOff x="3697997" y="2582988"/>
            <a:chExt cx="887885" cy="323689"/>
          </a:xfrm>
        </p:grpSpPr>
        <p:cxnSp>
          <p:nvCxnSpPr>
            <p:cNvPr id="17" name="Connettore 2 16">
              <a:extLst>
                <a:ext uri="{FF2B5EF4-FFF2-40B4-BE49-F238E27FC236}">
                  <a16:creationId xmlns:a16="http://schemas.microsoft.com/office/drawing/2014/main" id="{DEA26C48-C1A2-94BA-6BB0-1D7320E5486C}"/>
                </a:ext>
              </a:extLst>
            </p:cNvPr>
            <p:cNvCxnSpPr/>
            <p:nvPr/>
          </p:nvCxnSpPr>
          <p:spPr>
            <a:xfrm flipH="1" flipV="1">
              <a:off x="3697997" y="2903809"/>
              <a:ext cx="887885" cy="286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2 17">
              <a:extLst>
                <a:ext uri="{FF2B5EF4-FFF2-40B4-BE49-F238E27FC236}">
                  <a16:creationId xmlns:a16="http://schemas.microsoft.com/office/drawing/2014/main" id="{14B0E85D-B036-C84F-E873-3F405E076BA7}"/>
                </a:ext>
              </a:extLst>
            </p:cNvPr>
            <p:cNvCxnSpPr/>
            <p:nvPr/>
          </p:nvCxnSpPr>
          <p:spPr>
            <a:xfrm flipH="1">
              <a:off x="4584391" y="2582988"/>
              <a:ext cx="525" cy="322328"/>
            </a:xfrm>
            <a:prstGeom prst="straightConnector1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685229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magine 10" descr="Immagine che contiene testo&#10;&#10;Descrizione generata automaticamente">
            <a:extLst>
              <a:ext uri="{FF2B5EF4-FFF2-40B4-BE49-F238E27FC236}">
                <a16:creationId xmlns:a16="http://schemas.microsoft.com/office/drawing/2014/main" id="{9D08D75C-F063-128F-FBB2-4EC99C4EBE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431" y="2536713"/>
            <a:ext cx="3084787" cy="72551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3C2396A-B6A9-44FB-EBE7-D6B69398ACF9}"/>
              </a:ext>
            </a:extLst>
          </p:cNvPr>
          <p:cNvSpPr txBox="1"/>
          <p:nvPr/>
        </p:nvSpPr>
        <p:spPr>
          <a:xfrm>
            <a:off x="251536" y="1027398"/>
            <a:ext cx="8043169" cy="167738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GB"/>
              <a:t>Parameters:</a:t>
            </a:r>
            <a:endParaRPr lang="en-IT"/>
          </a:p>
          <a:p>
            <a:pPr marL="285750" indent="-285750">
              <a:buFont typeface="Arial"/>
              <a:buChar char="•"/>
            </a:pPr>
            <a:endParaRPr lang="en-GB" sz="800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GB"/>
              <a:t>Bayes' theorem:</a:t>
            </a:r>
            <a:endParaRPr lang="en-IT"/>
          </a:p>
          <a:p>
            <a:pPr marL="285750" indent="-285750">
              <a:buFont typeface="Arial"/>
              <a:buChar char="•"/>
            </a:pPr>
            <a:endParaRPr lang="en-GB"/>
          </a:p>
          <a:p>
            <a:pPr marL="285750" indent="-285750">
              <a:buFont typeface="Arial"/>
              <a:buChar char="•"/>
            </a:pPr>
            <a:endParaRPr lang="en-GB" sz="1000"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n-GB" sz="900">
              <a:cs typeface="Calibri"/>
            </a:endParaRPr>
          </a:p>
          <a:p>
            <a:pPr lvl="3"/>
            <a:r>
              <a:rPr lang="en-GB"/>
              <a:t>            posterior                   likelihood               prior</a:t>
            </a:r>
          </a:p>
        </p:txBody>
      </p:sp>
      <p:pic>
        <p:nvPicPr>
          <p:cNvPr id="4" name="Immagine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67D409FD-DD3F-A6D1-34AD-66758ADD835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6279" r="-60" b="2326"/>
          <a:stretch/>
        </p:blipFill>
        <p:spPr>
          <a:xfrm>
            <a:off x="1860865" y="1741051"/>
            <a:ext cx="4824411" cy="34287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E47DEB7E-F71D-D84F-9011-B56FE9D816E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1780" t="23069"/>
          <a:stretch/>
        </p:blipFill>
        <p:spPr>
          <a:xfrm>
            <a:off x="-9939" y="-12422"/>
            <a:ext cx="9158908" cy="939799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1D6592CA-3AEF-9245-9030-A69744F573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1841" y="5064672"/>
            <a:ext cx="9155840" cy="652812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7143AF52-E038-704E-8B38-1D351568BE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26815" y="12959"/>
            <a:ext cx="1939572" cy="873778"/>
          </a:xfrm>
          <a:prstGeom prst="rect">
            <a:avLst/>
          </a:prstGeom>
        </p:spPr>
      </p:pic>
      <p:sp>
        <p:nvSpPr>
          <p:cNvPr id="13" name="Segnaposto numero diapositiva 12">
            <a:extLst>
              <a:ext uri="{FF2B5EF4-FFF2-40B4-BE49-F238E27FC236}">
                <a16:creationId xmlns:a16="http://schemas.microsoft.com/office/drawing/2014/main" id="{EFFCE501-846A-3E4D-8BB3-296EF5F9C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FD6AA-E63A-A446-AE74-D7B2F3293778}" type="slidenum">
              <a:rPr lang="en-GB" dirty="0" smtClean="0">
                <a:solidFill>
                  <a:schemeClr val="bg1"/>
                </a:solidFill>
              </a:rPr>
              <a:t>18</a:t>
            </a:fld>
            <a:endParaRPr lang="en-GB">
              <a:solidFill>
                <a:schemeClr val="bg1"/>
              </a:solidFill>
            </a:endParaRPr>
          </a:p>
        </p:txBody>
      </p:sp>
      <p:sp>
        <p:nvSpPr>
          <p:cNvPr id="10" name="CasellaDiTesto 10">
            <a:extLst>
              <a:ext uri="{FF2B5EF4-FFF2-40B4-BE49-F238E27FC236}">
                <a16:creationId xmlns:a16="http://schemas.microsoft.com/office/drawing/2014/main" id="{FB3C6E92-DE30-CEA5-925F-45EACA869DE0}"/>
              </a:ext>
            </a:extLst>
          </p:cNvPr>
          <p:cNvSpPr txBox="1"/>
          <p:nvPr/>
        </p:nvSpPr>
        <p:spPr>
          <a:xfrm>
            <a:off x="295924" y="169482"/>
            <a:ext cx="5824027" cy="55399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sz="3000" b="1">
                <a:solidFill>
                  <a:schemeClr val="bg1"/>
                </a:solidFill>
                <a:latin typeface="+mj-lt"/>
              </a:rPr>
              <a:t>INTRODUCTION:  Bayesian Inference</a:t>
            </a:r>
          </a:p>
        </p:txBody>
      </p:sp>
      <p:pic>
        <p:nvPicPr>
          <p:cNvPr id="2" name="Immagine 3">
            <a:extLst>
              <a:ext uri="{FF2B5EF4-FFF2-40B4-BE49-F238E27FC236}">
                <a16:creationId xmlns:a16="http://schemas.microsoft.com/office/drawing/2014/main" id="{23832666-4698-4D8A-31D3-EFCCABF66E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29796" y="1077035"/>
            <a:ext cx="4093845" cy="308991"/>
          </a:xfrm>
          <a:prstGeom prst="rect">
            <a:avLst/>
          </a:prstGeom>
        </p:spPr>
      </p:pic>
      <p:sp>
        <p:nvSpPr>
          <p:cNvPr id="5" name="Parentesi graffa chiusa 4">
            <a:extLst>
              <a:ext uri="{FF2B5EF4-FFF2-40B4-BE49-F238E27FC236}">
                <a16:creationId xmlns:a16="http://schemas.microsoft.com/office/drawing/2014/main" id="{AF1669C3-F21B-18C9-BB55-D4B0A03ACF35}"/>
              </a:ext>
            </a:extLst>
          </p:cNvPr>
          <p:cNvSpPr/>
          <p:nvPr/>
        </p:nvSpPr>
        <p:spPr>
          <a:xfrm rot="5400000">
            <a:off x="2664370" y="1401160"/>
            <a:ext cx="134007" cy="161596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Parentesi graffa chiusa 8">
            <a:extLst>
              <a:ext uri="{FF2B5EF4-FFF2-40B4-BE49-F238E27FC236}">
                <a16:creationId xmlns:a16="http://schemas.microsoft.com/office/drawing/2014/main" id="{39011273-75E3-2729-2821-9801DDA1227A}"/>
              </a:ext>
            </a:extLst>
          </p:cNvPr>
          <p:cNvSpPr/>
          <p:nvPr/>
        </p:nvSpPr>
        <p:spPr>
          <a:xfrm rot="5400000">
            <a:off x="4516818" y="1401158"/>
            <a:ext cx="134007" cy="161596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Parentesi graffa chiusa 10">
            <a:extLst>
              <a:ext uri="{FF2B5EF4-FFF2-40B4-BE49-F238E27FC236}">
                <a16:creationId xmlns:a16="http://schemas.microsoft.com/office/drawing/2014/main" id="{ED69A3E8-F2BF-3562-5C63-B293627D0A52}"/>
              </a:ext>
            </a:extLst>
          </p:cNvPr>
          <p:cNvSpPr/>
          <p:nvPr/>
        </p:nvSpPr>
        <p:spPr>
          <a:xfrm rot="5400000">
            <a:off x="5998776" y="1590347"/>
            <a:ext cx="141890" cy="1245475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2" name="Gruppo 11">
            <a:extLst>
              <a:ext uri="{FF2B5EF4-FFF2-40B4-BE49-F238E27FC236}">
                <a16:creationId xmlns:a16="http://schemas.microsoft.com/office/drawing/2014/main" id="{4EBCC191-A94E-F373-0938-B8616FE4B820}"/>
              </a:ext>
            </a:extLst>
          </p:cNvPr>
          <p:cNvGrpSpPr/>
          <p:nvPr/>
        </p:nvGrpSpPr>
        <p:grpSpPr>
          <a:xfrm>
            <a:off x="3697997" y="2582988"/>
            <a:ext cx="887885" cy="323689"/>
            <a:chOff x="3697997" y="2582988"/>
            <a:chExt cx="887885" cy="323689"/>
          </a:xfrm>
        </p:grpSpPr>
        <p:cxnSp>
          <p:nvCxnSpPr>
            <p:cNvPr id="17" name="Connettore 2 16">
              <a:extLst>
                <a:ext uri="{FF2B5EF4-FFF2-40B4-BE49-F238E27FC236}">
                  <a16:creationId xmlns:a16="http://schemas.microsoft.com/office/drawing/2014/main" id="{DEA26C48-C1A2-94BA-6BB0-1D7320E5486C}"/>
                </a:ext>
              </a:extLst>
            </p:cNvPr>
            <p:cNvCxnSpPr/>
            <p:nvPr/>
          </p:nvCxnSpPr>
          <p:spPr>
            <a:xfrm flipH="1" flipV="1">
              <a:off x="3697997" y="2903809"/>
              <a:ext cx="887885" cy="286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2 17">
              <a:extLst>
                <a:ext uri="{FF2B5EF4-FFF2-40B4-BE49-F238E27FC236}">
                  <a16:creationId xmlns:a16="http://schemas.microsoft.com/office/drawing/2014/main" id="{14B0E85D-B036-C84F-E873-3F405E076BA7}"/>
                </a:ext>
              </a:extLst>
            </p:cNvPr>
            <p:cNvCxnSpPr/>
            <p:nvPr/>
          </p:nvCxnSpPr>
          <p:spPr>
            <a:xfrm flipH="1">
              <a:off x="4584391" y="2582988"/>
              <a:ext cx="525" cy="322328"/>
            </a:xfrm>
            <a:prstGeom prst="straightConnector1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Immagine 20" descr="Immagine che contiene testo&#10;&#10;Descrizione generata automaticamente">
            <a:extLst>
              <a:ext uri="{FF2B5EF4-FFF2-40B4-BE49-F238E27FC236}">
                <a16:creationId xmlns:a16="http://schemas.microsoft.com/office/drawing/2014/main" id="{21AE69E7-4763-B3E3-5623-91364C1F90F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50918" y="3228123"/>
            <a:ext cx="5147064" cy="39232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A5333766-315A-A679-15DC-8DB0EFA86710}"/>
              </a:ext>
            </a:extLst>
          </p:cNvPr>
          <p:cNvCxnSpPr>
            <a:cxnSpLocks/>
          </p:cNvCxnSpPr>
          <p:nvPr/>
        </p:nvCxnSpPr>
        <p:spPr>
          <a:xfrm flipH="1">
            <a:off x="6075443" y="2584263"/>
            <a:ext cx="1019" cy="5979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32415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magine 10" descr="Immagine che contiene testo&#10;&#10;Descrizione generata automaticamente">
            <a:extLst>
              <a:ext uri="{FF2B5EF4-FFF2-40B4-BE49-F238E27FC236}">
                <a16:creationId xmlns:a16="http://schemas.microsoft.com/office/drawing/2014/main" id="{9D08D75C-F063-128F-FBB2-4EC99C4EBE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431" y="2536713"/>
            <a:ext cx="3084787" cy="72551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3C2396A-B6A9-44FB-EBE7-D6B69398ACF9}"/>
              </a:ext>
            </a:extLst>
          </p:cNvPr>
          <p:cNvSpPr txBox="1"/>
          <p:nvPr/>
        </p:nvSpPr>
        <p:spPr>
          <a:xfrm>
            <a:off x="251536" y="1027398"/>
            <a:ext cx="8043169" cy="167738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GB"/>
              <a:t>Parameters:</a:t>
            </a:r>
            <a:endParaRPr lang="en-IT"/>
          </a:p>
          <a:p>
            <a:pPr marL="285750" indent="-285750">
              <a:buFont typeface="Arial"/>
              <a:buChar char="•"/>
            </a:pPr>
            <a:endParaRPr lang="en-GB" sz="800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GB"/>
              <a:t>Bayes' theorem:</a:t>
            </a:r>
            <a:endParaRPr lang="en-IT"/>
          </a:p>
          <a:p>
            <a:pPr marL="285750" indent="-285750">
              <a:buFont typeface="Arial"/>
              <a:buChar char="•"/>
            </a:pPr>
            <a:endParaRPr lang="en-GB"/>
          </a:p>
          <a:p>
            <a:pPr marL="285750" indent="-285750">
              <a:buFont typeface="Arial"/>
              <a:buChar char="•"/>
            </a:pPr>
            <a:endParaRPr lang="en-GB" sz="1000"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n-GB" sz="900">
              <a:cs typeface="Calibri"/>
            </a:endParaRPr>
          </a:p>
          <a:p>
            <a:pPr lvl="3"/>
            <a:r>
              <a:rPr lang="en-GB"/>
              <a:t>            posterior                   likelihood               prior</a:t>
            </a:r>
          </a:p>
        </p:txBody>
      </p:sp>
      <p:pic>
        <p:nvPicPr>
          <p:cNvPr id="4" name="Immagine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67D409FD-DD3F-A6D1-34AD-66758ADD835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6279" r="-60" b="2326"/>
          <a:stretch/>
        </p:blipFill>
        <p:spPr>
          <a:xfrm>
            <a:off x="1860865" y="1741051"/>
            <a:ext cx="4824411" cy="34287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E47DEB7E-F71D-D84F-9011-B56FE9D816E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1780" t="23069"/>
          <a:stretch/>
        </p:blipFill>
        <p:spPr>
          <a:xfrm>
            <a:off x="-9939" y="-12422"/>
            <a:ext cx="9158908" cy="939799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1D6592CA-3AEF-9245-9030-A69744F573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1841" y="5064672"/>
            <a:ext cx="9155840" cy="652812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7143AF52-E038-704E-8B38-1D351568BE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26815" y="12959"/>
            <a:ext cx="1939572" cy="873778"/>
          </a:xfrm>
          <a:prstGeom prst="rect">
            <a:avLst/>
          </a:prstGeom>
        </p:spPr>
      </p:pic>
      <p:sp>
        <p:nvSpPr>
          <p:cNvPr id="13" name="Segnaposto numero diapositiva 12">
            <a:extLst>
              <a:ext uri="{FF2B5EF4-FFF2-40B4-BE49-F238E27FC236}">
                <a16:creationId xmlns:a16="http://schemas.microsoft.com/office/drawing/2014/main" id="{EFFCE501-846A-3E4D-8BB3-296EF5F9C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FD6AA-E63A-A446-AE74-D7B2F3293778}" type="slidenum">
              <a:rPr lang="en-GB" dirty="0" smtClean="0">
                <a:solidFill>
                  <a:schemeClr val="bg1"/>
                </a:solidFill>
              </a:rPr>
              <a:t>19</a:t>
            </a:fld>
            <a:endParaRPr lang="en-GB">
              <a:solidFill>
                <a:schemeClr val="bg1"/>
              </a:solidFill>
            </a:endParaRPr>
          </a:p>
        </p:txBody>
      </p:sp>
      <p:sp>
        <p:nvSpPr>
          <p:cNvPr id="10" name="CasellaDiTesto 10">
            <a:extLst>
              <a:ext uri="{FF2B5EF4-FFF2-40B4-BE49-F238E27FC236}">
                <a16:creationId xmlns:a16="http://schemas.microsoft.com/office/drawing/2014/main" id="{FB3C6E92-DE30-CEA5-925F-45EACA869DE0}"/>
              </a:ext>
            </a:extLst>
          </p:cNvPr>
          <p:cNvSpPr txBox="1"/>
          <p:nvPr/>
        </p:nvSpPr>
        <p:spPr>
          <a:xfrm>
            <a:off x="295924" y="169482"/>
            <a:ext cx="5824027" cy="55399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sz="3000" b="1">
                <a:solidFill>
                  <a:schemeClr val="bg1"/>
                </a:solidFill>
                <a:latin typeface="+mj-lt"/>
              </a:rPr>
              <a:t>INTRODUCTION:  Bayesian Inference</a:t>
            </a:r>
          </a:p>
        </p:txBody>
      </p:sp>
      <p:pic>
        <p:nvPicPr>
          <p:cNvPr id="2" name="Immagine 3">
            <a:extLst>
              <a:ext uri="{FF2B5EF4-FFF2-40B4-BE49-F238E27FC236}">
                <a16:creationId xmlns:a16="http://schemas.microsoft.com/office/drawing/2014/main" id="{23832666-4698-4D8A-31D3-EFCCABF66E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29796" y="1077035"/>
            <a:ext cx="4093845" cy="308991"/>
          </a:xfrm>
          <a:prstGeom prst="rect">
            <a:avLst/>
          </a:prstGeom>
        </p:spPr>
      </p:pic>
      <p:sp>
        <p:nvSpPr>
          <p:cNvPr id="5" name="Parentesi graffa chiusa 4">
            <a:extLst>
              <a:ext uri="{FF2B5EF4-FFF2-40B4-BE49-F238E27FC236}">
                <a16:creationId xmlns:a16="http://schemas.microsoft.com/office/drawing/2014/main" id="{AF1669C3-F21B-18C9-BB55-D4B0A03ACF35}"/>
              </a:ext>
            </a:extLst>
          </p:cNvPr>
          <p:cNvSpPr/>
          <p:nvPr/>
        </p:nvSpPr>
        <p:spPr>
          <a:xfrm rot="5400000">
            <a:off x="2664370" y="1401160"/>
            <a:ext cx="134007" cy="161596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Parentesi graffa chiusa 8">
            <a:extLst>
              <a:ext uri="{FF2B5EF4-FFF2-40B4-BE49-F238E27FC236}">
                <a16:creationId xmlns:a16="http://schemas.microsoft.com/office/drawing/2014/main" id="{39011273-75E3-2729-2821-9801DDA1227A}"/>
              </a:ext>
            </a:extLst>
          </p:cNvPr>
          <p:cNvSpPr/>
          <p:nvPr/>
        </p:nvSpPr>
        <p:spPr>
          <a:xfrm rot="5400000">
            <a:off x="4516818" y="1401158"/>
            <a:ext cx="134007" cy="161596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Parentesi graffa chiusa 10">
            <a:extLst>
              <a:ext uri="{FF2B5EF4-FFF2-40B4-BE49-F238E27FC236}">
                <a16:creationId xmlns:a16="http://schemas.microsoft.com/office/drawing/2014/main" id="{ED69A3E8-F2BF-3562-5C63-B293627D0A52}"/>
              </a:ext>
            </a:extLst>
          </p:cNvPr>
          <p:cNvSpPr/>
          <p:nvPr/>
        </p:nvSpPr>
        <p:spPr>
          <a:xfrm rot="5400000">
            <a:off x="5998776" y="1590347"/>
            <a:ext cx="141890" cy="1245475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2" name="Gruppo 11">
            <a:extLst>
              <a:ext uri="{FF2B5EF4-FFF2-40B4-BE49-F238E27FC236}">
                <a16:creationId xmlns:a16="http://schemas.microsoft.com/office/drawing/2014/main" id="{4EBCC191-A94E-F373-0938-B8616FE4B820}"/>
              </a:ext>
            </a:extLst>
          </p:cNvPr>
          <p:cNvGrpSpPr/>
          <p:nvPr/>
        </p:nvGrpSpPr>
        <p:grpSpPr>
          <a:xfrm>
            <a:off x="3697997" y="2582988"/>
            <a:ext cx="887885" cy="323689"/>
            <a:chOff x="3697997" y="2582988"/>
            <a:chExt cx="887885" cy="323689"/>
          </a:xfrm>
        </p:grpSpPr>
        <p:cxnSp>
          <p:nvCxnSpPr>
            <p:cNvPr id="17" name="Connettore 2 16">
              <a:extLst>
                <a:ext uri="{FF2B5EF4-FFF2-40B4-BE49-F238E27FC236}">
                  <a16:creationId xmlns:a16="http://schemas.microsoft.com/office/drawing/2014/main" id="{DEA26C48-C1A2-94BA-6BB0-1D7320E5486C}"/>
                </a:ext>
              </a:extLst>
            </p:cNvPr>
            <p:cNvCxnSpPr/>
            <p:nvPr/>
          </p:nvCxnSpPr>
          <p:spPr>
            <a:xfrm flipH="1" flipV="1">
              <a:off x="3697997" y="2903809"/>
              <a:ext cx="887885" cy="286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2 17">
              <a:extLst>
                <a:ext uri="{FF2B5EF4-FFF2-40B4-BE49-F238E27FC236}">
                  <a16:creationId xmlns:a16="http://schemas.microsoft.com/office/drawing/2014/main" id="{14B0E85D-B036-C84F-E873-3F405E076BA7}"/>
                </a:ext>
              </a:extLst>
            </p:cNvPr>
            <p:cNvCxnSpPr/>
            <p:nvPr/>
          </p:nvCxnSpPr>
          <p:spPr>
            <a:xfrm flipH="1">
              <a:off x="4584391" y="2582988"/>
              <a:ext cx="525" cy="322328"/>
            </a:xfrm>
            <a:prstGeom prst="straightConnector1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Immagine 20" descr="Immagine che contiene testo&#10;&#10;Descrizione generata automaticamente">
            <a:extLst>
              <a:ext uri="{FF2B5EF4-FFF2-40B4-BE49-F238E27FC236}">
                <a16:creationId xmlns:a16="http://schemas.microsoft.com/office/drawing/2014/main" id="{21AE69E7-4763-B3E3-5623-91364C1F90F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50918" y="3228123"/>
            <a:ext cx="5147064" cy="39232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3" name="Connettore 2 22">
            <a:extLst>
              <a:ext uri="{FF2B5EF4-FFF2-40B4-BE49-F238E27FC236}">
                <a16:creationId xmlns:a16="http://schemas.microsoft.com/office/drawing/2014/main" id="{B3A71D1D-C1C2-5A9A-40C6-1B50487079BF}"/>
              </a:ext>
            </a:extLst>
          </p:cNvPr>
          <p:cNvCxnSpPr>
            <a:cxnSpLocks/>
          </p:cNvCxnSpPr>
          <p:nvPr/>
        </p:nvCxnSpPr>
        <p:spPr>
          <a:xfrm flipH="1" flipV="1">
            <a:off x="3688143" y="3987688"/>
            <a:ext cx="887885" cy="28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ttore 2 23">
            <a:extLst>
              <a:ext uri="{FF2B5EF4-FFF2-40B4-BE49-F238E27FC236}">
                <a16:creationId xmlns:a16="http://schemas.microsoft.com/office/drawing/2014/main" id="{D943A2CD-7979-4DB2-E0B8-D93281FE4322}"/>
              </a:ext>
            </a:extLst>
          </p:cNvPr>
          <p:cNvCxnSpPr>
            <a:cxnSpLocks/>
          </p:cNvCxnSpPr>
          <p:nvPr/>
        </p:nvCxnSpPr>
        <p:spPr>
          <a:xfrm flipH="1">
            <a:off x="4574537" y="3666867"/>
            <a:ext cx="525" cy="322328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Immagine 14" descr="Immagine che contiene diagramma&#10;&#10;Descrizione generata automaticamente">
            <a:extLst>
              <a:ext uri="{FF2B5EF4-FFF2-40B4-BE49-F238E27FC236}">
                <a16:creationId xmlns:a16="http://schemas.microsoft.com/office/drawing/2014/main" id="{3853F20E-AD33-0684-CBF0-07C87458311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63245" y="3827002"/>
            <a:ext cx="1885317" cy="781032"/>
          </a:xfrm>
          <a:prstGeom prst="rect">
            <a:avLst/>
          </a:prstGeom>
        </p:spPr>
      </p:pic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A5333766-315A-A679-15DC-8DB0EFA86710}"/>
              </a:ext>
            </a:extLst>
          </p:cNvPr>
          <p:cNvCxnSpPr>
            <a:cxnSpLocks/>
          </p:cNvCxnSpPr>
          <p:nvPr/>
        </p:nvCxnSpPr>
        <p:spPr>
          <a:xfrm flipH="1">
            <a:off x="6075443" y="2584263"/>
            <a:ext cx="1019" cy="5979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57318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1D6592CA-3AEF-9245-9030-A69744F573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003" y="4970250"/>
            <a:ext cx="7823997" cy="744750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E47DEB7E-F71D-D84F-9011-B56FE9D816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1780" t="23069"/>
          <a:stretch/>
        </p:blipFill>
        <p:spPr>
          <a:xfrm>
            <a:off x="-27864" y="0"/>
            <a:ext cx="9144000" cy="838560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7143AF52-E038-704E-8B38-1D351568BE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1785" y="140994"/>
            <a:ext cx="1467464" cy="655118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11981F73-4EE0-514F-B43A-E709FADE36F0}"/>
              </a:ext>
            </a:extLst>
          </p:cNvPr>
          <p:cNvSpPr txBox="1"/>
          <p:nvPr/>
        </p:nvSpPr>
        <p:spPr>
          <a:xfrm>
            <a:off x="432168" y="135105"/>
            <a:ext cx="4560096" cy="55399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sz="3000" b="1">
                <a:solidFill>
                  <a:schemeClr val="bg1"/>
                </a:solidFill>
                <a:latin typeface="+mj-lt"/>
              </a:rPr>
              <a:t>TABLE OF CONTENTS</a:t>
            </a:r>
            <a:endParaRPr lang="en-GB" sz="3000" b="1">
              <a:solidFill>
                <a:schemeClr val="bg1"/>
              </a:solidFill>
              <a:latin typeface="+mj-lt"/>
              <a:cs typeface="Calibri Light"/>
            </a:endParaRPr>
          </a:p>
        </p:txBody>
      </p:sp>
      <p:sp>
        <p:nvSpPr>
          <p:cNvPr id="13" name="Segnaposto numero diapositiva 12">
            <a:extLst>
              <a:ext uri="{FF2B5EF4-FFF2-40B4-BE49-F238E27FC236}">
                <a16:creationId xmlns:a16="http://schemas.microsoft.com/office/drawing/2014/main" id="{EFFCE501-846A-3E4D-8BB3-296EF5F9C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FD6AA-E63A-A446-AE74-D7B2F3293778}" type="slidenum">
              <a:rPr lang="en-GB" smtClean="0"/>
              <a:t>2</a:t>
            </a:fld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C94009-1275-DB80-A7AD-A8A8BDBB1B93}"/>
              </a:ext>
            </a:extLst>
          </p:cNvPr>
          <p:cNvSpPr txBox="1"/>
          <p:nvPr/>
        </p:nvSpPr>
        <p:spPr>
          <a:xfrm>
            <a:off x="509755" y="1154946"/>
            <a:ext cx="7904543" cy="36563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lnSpc>
                <a:spcPct val="200000"/>
              </a:lnSpc>
              <a:buAutoNum type="arabicPeriod"/>
            </a:pPr>
            <a:r>
              <a:rPr lang="en-GB" sz="3000">
                <a:cs typeface="Calibri"/>
              </a:rPr>
              <a:t>Introduction</a:t>
            </a:r>
            <a:endParaRPr lang="it-IT"/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GB" sz="3000">
                <a:cs typeface="Calibri"/>
              </a:rPr>
              <a:t>Methods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GB" sz="3000">
                <a:cs typeface="Calibri"/>
              </a:rPr>
              <a:t>Results and Discussion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GB" sz="3000">
                <a:cs typeface="Calibri"/>
              </a:rPr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11001902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magine 10" descr="Immagine che contiene testo&#10;&#10;Descrizione generata automaticamente">
            <a:extLst>
              <a:ext uri="{FF2B5EF4-FFF2-40B4-BE49-F238E27FC236}">
                <a16:creationId xmlns:a16="http://schemas.microsoft.com/office/drawing/2014/main" id="{9D08D75C-F063-128F-FBB2-4EC99C4EBE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431" y="2536713"/>
            <a:ext cx="3084787" cy="72551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3C2396A-B6A9-44FB-EBE7-D6B69398ACF9}"/>
              </a:ext>
            </a:extLst>
          </p:cNvPr>
          <p:cNvSpPr txBox="1"/>
          <p:nvPr/>
        </p:nvSpPr>
        <p:spPr>
          <a:xfrm>
            <a:off x="251536" y="1027398"/>
            <a:ext cx="8043169" cy="167738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GB"/>
              <a:t>Parameters:</a:t>
            </a:r>
            <a:endParaRPr lang="en-IT"/>
          </a:p>
          <a:p>
            <a:pPr marL="285750" indent="-285750">
              <a:buFont typeface="Arial"/>
              <a:buChar char="•"/>
            </a:pPr>
            <a:endParaRPr lang="en-GB" sz="800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GB"/>
              <a:t>Bayes' theorem:</a:t>
            </a:r>
            <a:endParaRPr lang="en-IT"/>
          </a:p>
          <a:p>
            <a:pPr marL="285750" indent="-285750">
              <a:buFont typeface="Arial"/>
              <a:buChar char="•"/>
            </a:pPr>
            <a:endParaRPr lang="en-GB"/>
          </a:p>
          <a:p>
            <a:pPr marL="285750" indent="-285750">
              <a:buFont typeface="Arial"/>
              <a:buChar char="•"/>
            </a:pPr>
            <a:endParaRPr lang="en-GB" sz="1000"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n-GB" sz="900">
              <a:cs typeface="Calibri"/>
            </a:endParaRPr>
          </a:p>
          <a:p>
            <a:pPr lvl="3"/>
            <a:r>
              <a:rPr lang="en-GB"/>
              <a:t>            posterior                   likelihood               prior</a:t>
            </a:r>
          </a:p>
        </p:txBody>
      </p:sp>
      <p:pic>
        <p:nvPicPr>
          <p:cNvPr id="4" name="Immagine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67D409FD-DD3F-A6D1-34AD-66758ADD835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6279" r="-60" b="2326"/>
          <a:stretch/>
        </p:blipFill>
        <p:spPr>
          <a:xfrm>
            <a:off x="1860865" y="1741051"/>
            <a:ext cx="4824411" cy="34287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E47DEB7E-F71D-D84F-9011-B56FE9D816E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1780" t="23069"/>
          <a:stretch/>
        </p:blipFill>
        <p:spPr>
          <a:xfrm>
            <a:off x="-9939" y="-12422"/>
            <a:ext cx="9158908" cy="939799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1D6592CA-3AEF-9245-9030-A69744F573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1841" y="5064672"/>
            <a:ext cx="9155840" cy="652812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7143AF52-E038-704E-8B38-1D351568BE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26815" y="12959"/>
            <a:ext cx="1939572" cy="873778"/>
          </a:xfrm>
          <a:prstGeom prst="rect">
            <a:avLst/>
          </a:prstGeom>
        </p:spPr>
      </p:pic>
      <p:sp>
        <p:nvSpPr>
          <p:cNvPr id="13" name="Segnaposto numero diapositiva 12">
            <a:extLst>
              <a:ext uri="{FF2B5EF4-FFF2-40B4-BE49-F238E27FC236}">
                <a16:creationId xmlns:a16="http://schemas.microsoft.com/office/drawing/2014/main" id="{EFFCE501-846A-3E4D-8BB3-296EF5F9C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FD6AA-E63A-A446-AE74-D7B2F3293778}" type="slidenum">
              <a:rPr lang="en-GB" dirty="0" smtClean="0">
                <a:solidFill>
                  <a:schemeClr val="bg1"/>
                </a:solidFill>
              </a:rPr>
              <a:t>20</a:t>
            </a:fld>
            <a:endParaRPr lang="en-GB">
              <a:solidFill>
                <a:schemeClr val="bg1"/>
              </a:solidFill>
            </a:endParaRPr>
          </a:p>
        </p:txBody>
      </p:sp>
      <p:sp>
        <p:nvSpPr>
          <p:cNvPr id="10" name="CasellaDiTesto 10">
            <a:extLst>
              <a:ext uri="{FF2B5EF4-FFF2-40B4-BE49-F238E27FC236}">
                <a16:creationId xmlns:a16="http://schemas.microsoft.com/office/drawing/2014/main" id="{FB3C6E92-DE30-CEA5-925F-45EACA869DE0}"/>
              </a:ext>
            </a:extLst>
          </p:cNvPr>
          <p:cNvSpPr txBox="1"/>
          <p:nvPr/>
        </p:nvSpPr>
        <p:spPr>
          <a:xfrm>
            <a:off x="295924" y="169482"/>
            <a:ext cx="5824027" cy="55399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sz="3000" b="1">
                <a:solidFill>
                  <a:schemeClr val="bg1"/>
                </a:solidFill>
                <a:latin typeface="+mj-lt"/>
              </a:rPr>
              <a:t>INTRODUCTION:  Bayesian Inference</a:t>
            </a:r>
          </a:p>
        </p:txBody>
      </p:sp>
      <p:pic>
        <p:nvPicPr>
          <p:cNvPr id="2" name="Immagine 3">
            <a:extLst>
              <a:ext uri="{FF2B5EF4-FFF2-40B4-BE49-F238E27FC236}">
                <a16:creationId xmlns:a16="http://schemas.microsoft.com/office/drawing/2014/main" id="{23832666-4698-4D8A-31D3-EFCCABF66E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29796" y="1077035"/>
            <a:ext cx="4093845" cy="308991"/>
          </a:xfrm>
          <a:prstGeom prst="rect">
            <a:avLst/>
          </a:prstGeom>
        </p:spPr>
      </p:pic>
      <p:sp>
        <p:nvSpPr>
          <p:cNvPr id="5" name="Parentesi graffa chiusa 4">
            <a:extLst>
              <a:ext uri="{FF2B5EF4-FFF2-40B4-BE49-F238E27FC236}">
                <a16:creationId xmlns:a16="http://schemas.microsoft.com/office/drawing/2014/main" id="{AF1669C3-F21B-18C9-BB55-D4B0A03ACF35}"/>
              </a:ext>
            </a:extLst>
          </p:cNvPr>
          <p:cNvSpPr/>
          <p:nvPr/>
        </p:nvSpPr>
        <p:spPr>
          <a:xfrm rot="5400000">
            <a:off x="2664370" y="1401160"/>
            <a:ext cx="134007" cy="161596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Parentesi graffa chiusa 8">
            <a:extLst>
              <a:ext uri="{FF2B5EF4-FFF2-40B4-BE49-F238E27FC236}">
                <a16:creationId xmlns:a16="http://schemas.microsoft.com/office/drawing/2014/main" id="{39011273-75E3-2729-2821-9801DDA1227A}"/>
              </a:ext>
            </a:extLst>
          </p:cNvPr>
          <p:cNvSpPr/>
          <p:nvPr/>
        </p:nvSpPr>
        <p:spPr>
          <a:xfrm rot="5400000">
            <a:off x="4516818" y="1401158"/>
            <a:ext cx="134007" cy="161596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Parentesi graffa chiusa 10">
            <a:extLst>
              <a:ext uri="{FF2B5EF4-FFF2-40B4-BE49-F238E27FC236}">
                <a16:creationId xmlns:a16="http://schemas.microsoft.com/office/drawing/2014/main" id="{ED69A3E8-F2BF-3562-5C63-B293627D0A52}"/>
              </a:ext>
            </a:extLst>
          </p:cNvPr>
          <p:cNvSpPr/>
          <p:nvPr/>
        </p:nvSpPr>
        <p:spPr>
          <a:xfrm rot="5400000">
            <a:off x="5998776" y="1590347"/>
            <a:ext cx="141890" cy="1245475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2" name="Gruppo 11">
            <a:extLst>
              <a:ext uri="{FF2B5EF4-FFF2-40B4-BE49-F238E27FC236}">
                <a16:creationId xmlns:a16="http://schemas.microsoft.com/office/drawing/2014/main" id="{4EBCC191-A94E-F373-0938-B8616FE4B820}"/>
              </a:ext>
            </a:extLst>
          </p:cNvPr>
          <p:cNvGrpSpPr/>
          <p:nvPr/>
        </p:nvGrpSpPr>
        <p:grpSpPr>
          <a:xfrm>
            <a:off x="3697997" y="2582988"/>
            <a:ext cx="887885" cy="323689"/>
            <a:chOff x="3697997" y="2582988"/>
            <a:chExt cx="887885" cy="323689"/>
          </a:xfrm>
        </p:grpSpPr>
        <p:cxnSp>
          <p:nvCxnSpPr>
            <p:cNvPr id="17" name="Connettore 2 16">
              <a:extLst>
                <a:ext uri="{FF2B5EF4-FFF2-40B4-BE49-F238E27FC236}">
                  <a16:creationId xmlns:a16="http://schemas.microsoft.com/office/drawing/2014/main" id="{DEA26C48-C1A2-94BA-6BB0-1D7320E5486C}"/>
                </a:ext>
              </a:extLst>
            </p:cNvPr>
            <p:cNvCxnSpPr/>
            <p:nvPr/>
          </p:nvCxnSpPr>
          <p:spPr>
            <a:xfrm flipH="1" flipV="1">
              <a:off x="3697997" y="2903809"/>
              <a:ext cx="887885" cy="286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2 17">
              <a:extLst>
                <a:ext uri="{FF2B5EF4-FFF2-40B4-BE49-F238E27FC236}">
                  <a16:creationId xmlns:a16="http://schemas.microsoft.com/office/drawing/2014/main" id="{14B0E85D-B036-C84F-E873-3F405E076BA7}"/>
                </a:ext>
              </a:extLst>
            </p:cNvPr>
            <p:cNvCxnSpPr/>
            <p:nvPr/>
          </p:nvCxnSpPr>
          <p:spPr>
            <a:xfrm flipH="1">
              <a:off x="4584391" y="2582988"/>
              <a:ext cx="525" cy="322328"/>
            </a:xfrm>
            <a:prstGeom prst="straightConnector1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Immagine 20" descr="Immagine che contiene testo&#10;&#10;Descrizione generata automaticamente">
            <a:extLst>
              <a:ext uri="{FF2B5EF4-FFF2-40B4-BE49-F238E27FC236}">
                <a16:creationId xmlns:a16="http://schemas.microsoft.com/office/drawing/2014/main" id="{21AE69E7-4763-B3E3-5623-91364C1F90F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50918" y="3228123"/>
            <a:ext cx="5147064" cy="39232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3" name="Connettore 2 22">
            <a:extLst>
              <a:ext uri="{FF2B5EF4-FFF2-40B4-BE49-F238E27FC236}">
                <a16:creationId xmlns:a16="http://schemas.microsoft.com/office/drawing/2014/main" id="{B3A71D1D-C1C2-5A9A-40C6-1B50487079BF}"/>
              </a:ext>
            </a:extLst>
          </p:cNvPr>
          <p:cNvCxnSpPr>
            <a:cxnSpLocks/>
          </p:cNvCxnSpPr>
          <p:nvPr/>
        </p:nvCxnSpPr>
        <p:spPr>
          <a:xfrm flipH="1" flipV="1">
            <a:off x="3688143" y="3987688"/>
            <a:ext cx="887885" cy="28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ttore 2 23">
            <a:extLst>
              <a:ext uri="{FF2B5EF4-FFF2-40B4-BE49-F238E27FC236}">
                <a16:creationId xmlns:a16="http://schemas.microsoft.com/office/drawing/2014/main" id="{D943A2CD-7979-4DB2-E0B8-D93281FE4322}"/>
              </a:ext>
            </a:extLst>
          </p:cNvPr>
          <p:cNvCxnSpPr>
            <a:cxnSpLocks/>
          </p:cNvCxnSpPr>
          <p:nvPr/>
        </p:nvCxnSpPr>
        <p:spPr>
          <a:xfrm flipH="1">
            <a:off x="4574537" y="3666867"/>
            <a:ext cx="525" cy="322328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Immagine 14" descr="Immagine che contiene diagramma&#10;&#10;Descrizione generata automaticamente">
            <a:extLst>
              <a:ext uri="{FF2B5EF4-FFF2-40B4-BE49-F238E27FC236}">
                <a16:creationId xmlns:a16="http://schemas.microsoft.com/office/drawing/2014/main" id="{3853F20E-AD33-0684-CBF0-07C87458311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63245" y="3827002"/>
            <a:ext cx="1885317" cy="781032"/>
          </a:xfrm>
          <a:prstGeom prst="rect">
            <a:avLst/>
          </a:prstGeom>
        </p:spPr>
      </p:pic>
      <p:cxnSp>
        <p:nvCxnSpPr>
          <p:cNvPr id="27" name="Connettore 2 26">
            <a:extLst>
              <a:ext uri="{FF2B5EF4-FFF2-40B4-BE49-F238E27FC236}">
                <a16:creationId xmlns:a16="http://schemas.microsoft.com/office/drawing/2014/main" id="{1E461B4F-8680-CA12-C9E3-FD6CD6E1D334}"/>
              </a:ext>
            </a:extLst>
          </p:cNvPr>
          <p:cNvCxnSpPr>
            <a:cxnSpLocks/>
          </p:cNvCxnSpPr>
          <p:nvPr/>
        </p:nvCxnSpPr>
        <p:spPr>
          <a:xfrm flipH="1">
            <a:off x="6065579" y="3654501"/>
            <a:ext cx="1019" cy="368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A5333766-315A-A679-15DC-8DB0EFA86710}"/>
              </a:ext>
            </a:extLst>
          </p:cNvPr>
          <p:cNvCxnSpPr>
            <a:cxnSpLocks/>
          </p:cNvCxnSpPr>
          <p:nvPr/>
        </p:nvCxnSpPr>
        <p:spPr>
          <a:xfrm flipH="1">
            <a:off x="6075443" y="2584263"/>
            <a:ext cx="1019" cy="5979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2E5FB43C-2624-577C-9119-149324372036}"/>
              </a:ext>
            </a:extLst>
          </p:cNvPr>
          <p:cNvSpPr txBox="1"/>
          <p:nvPr/>
        </p:nvSpPr>
        <p:spPr>
          <a:xfrm>
            <a:off x="5239443" y="4034937"/>
            <a:ext cx="175655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err="1">
                <a:cs typeface="Calibri"/>
              </a:rPr>
              <a:t>properly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defined</a:t>
            </a:r>
            <a:endParaRPr lang="it-IT" err="1"/>
          </a:p>
        </p:txBody>
      </p:sp>
    </p:spTree>
    <p:extLst>
      <p:ext uri="{BB962C8B-B14F-4D97-AF65-F5344CB8AC3E}">
        <p14:creationId xmlns:p14="http://schemas.microsoft.com/office/powerpoint/2010/main" val="5161242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magine 10" descr="Immagine che contiene testo&#10;&#10;Descrizione generata automaticamente">
            <a:extLst>
              <a:ext uri="{FF2B5EF4-FFF2-40B4-BE49-F238E27FC236}">
                <a16:creationId xmlns:a16="http://schemas.microsoft.com/office/drawing/2014/main" id="{9D08D75C-F063-128F-FBB2-4EC99C4EBE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431" y="2536713"/>
            <a:ext cx="3084787" cy="72551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3C2396A-B6A9-44FB-EBE7-D6B69398ACF9}"/>
              </a:ext>
            </a:extLst>
          </p:cNvPr>
          <p:cNvSpPr txBox="1"/>
          <p:nvPr/>
        </p:nvSpPr>
        <p:spPr>
          <a:xfrm>
            <a:off x="251536" y="1027398"/>
            <a:ext cx="8043169" cy="167738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GB"/>
              <a:t>Parameters:</a:t>
            </a:r>
            <a:endParaRPr lang="en-IT"/>
          </a:p>
          <a:p>
            <a:pPr marL="285750" indent="-285750">
              <a:buFont typeface="Arial"/>
              <a:buChar char="•"/>
            </a:pPr>
            <a:endParaRPr lang="en-GB" sz="800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GB"/>
              <a:t>Bayes' theorem:</a:t>
            </a:r>
            <a:endParaRPr lang="en-IT"/>
          </a:p>
          <a:p>
            <a:pPr marL="285750" indent="-285750">
              <a:buFont typeface="Arial"/>
              <a:buChar char="•"/>
            </a:pPr>
            <a:endParaRPr lang="en-GB"/>
          </a:p>
          <a:p>
            <a:pPr marL="285750" indent="-285750">
              <a:buFont typeface="Arial"/>
              <a:buChar char="•"/>
            </a:pPr>
            <a:endParaRPr lang="en-GB" sz="1000"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n-GB" sz="900">
              <a:cs typeface="Calibri"/>
            </a:endParaRPr>
          </a:p>
          <a:p>
            <a:pPr lvl="3"/>
            <a:r>
              <a:rPr lang="en-GB"/>
              <a:t>            posterior                   likelihood               prior</a:t>
            </a:r>
          </a:p>
        </p:txBody>
      </p:sp>
      <p:pic>
        <p:nvPicPr>
          <p:cNvPr id="4" name="Immagine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67D409FD-DD3F-A6D1-34AD-66758ADD835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6279" r="-60" b="2326"/>
          <a:stretch/>
        </p:blipFill>
        <p:spPr>
          <a:xfrm>
            <a:off x="1860865" y="1741051"/>
            <a:ext cx="4824411" cy="34287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E47DEB7E-F71D-D84F-9011-B56FE9D816E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1780" t="23069"/>
          <a:stretch/>
        </p:blipFill>
        <p:spPr>
          <a:xfrm>
            <a:off x="-9939" y="-12422"/>
            <a:ext cx="9158908" cy="939799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1D6592CA-3AEF-9245-9030-A69744F573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1841" y="5064672"/>
            <a:ext cx="9155840" cy="652812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7143AF52-E038-704E-8B38-1D351568BE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26815" y="12959"/>
            <a:ext cx="1939572" cy="873778"/>
          </a:xfrm>
          <a:prstGeom prst="rect">
            <a:avLst/>
          </a:prstGeom>
        </p:spPr>
      </p:pic>
      <p:sp>
        <p:nvSpPr>
          <p:cNvPr id="13" name="Segnaposto numero diapositiva 12">
            <a:extLst>
              <a:ext uri="{FF2B5EF4-FFF2-40B4-BE49-F238E27FC236}">
                <a16:creationId xmlns:a16="http://schemas.microsoft.com/office/drawing/2014/main" id="{EFFCE501-846A-3E4D-8BB3-296EF5F9C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FD6AA-E63A-A446-AE74-D7B2F3293778}" type="slidenum">
              <a:rPr lang="en-GB" dirty="0" smtClean="0">
                <a:solidFill>
                  <a:schemeClr val="bg1"/>
                </a:solidFill>
              </a:rPr>
              <a:t>21</a:t>
            </a:fld>
            <a:endParaRPr lang="en-GB">
              <a:solidFill>
                <a:schemeClr val="bg1"/>
              </a:solidFill>
            </a:endParaRPr>
          </a:p>
        </p:txBody>
      </p:sp>
      <p:sp>
        <p:nvSpPr>
          <p:cNvPr id="10" name="CasellaDiTesto 10">
            <a:extLst>
              <a:ext uri="{FF2B5EF4-FFF2-40B4-BE49-F238E27FC236}">
                <a16:creationId xmlns:a16="http://schemas.microsoft.com/office/drawing/2014/main" id="{FB3C6E92-DE30-CEA5-925F-45EACA869DE0}"/>
              </a:ext>
            </a:extLst>
          </p:cNvPr>
          <p:cNvSpPr txBox="1"/>
          <p:nvPr/>
        </p:nvSpPr>
        <p:spPr>
          <a:xfrm>
            <a:off x="295924" y="169482"/>
            <a:ext cx="5824027" cy="55399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sz="3000" b="1">
                <a:solidFill>
                  <a:schemeClr val="bg1"/>
                </a:solidFill>
                <a:latin typeface="+mj-lt"/>
              </a:rPr>
              <a:t>INTRODUCTION:  Bayesian Inference</a:t>
            </a:r>
          </a:p>
        </p:txBody>
      </p:sp>
      <p:pic>
        <p:nvPicPr>
          <p:cNvPr id="2" name="Immagine 3">
            <a:extLst>
              <a:ext uri="{FF2B5EF4-FFF2-40B4-BE49-F238E27FC236}">
                <a16:creationId xmlns:a16="http://schemas.microsoft.com/office/drawing/2014/main" id="{23832666-4698-4D8A-31D3-EFCCABF66E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29796" y="1077035"/>
            <a:ext cx="4093845" cy="308991"/>
          </a:xfrm>
          <a:prstGeom prst="rect">
            <a:avLst/>
          </a:prstGeom>
        </p:spPr>
      </p:pic>
      <p:sp>
        <p:nvSpPr>
          <p:cNvPr id="5" name="Parentesi graffa chiusa 4">
            <a:extLst>
              <a:ext uri="{FF2B5EF4-FFF2-40B4-BE49-F238E27FC236}">
                <a16:creationId xmlns:a16="http://schemas.microsoft.com/office/drawing/2014/main" id="{AF1669C3-F21B-18C9-BB55-D4B0A03ACF35}"/>
              </a:ext>
            </a:extLst>
          </p:cNvPr>
          <p:cNvSpPr/>
          <p:nvPr/>
        </p:nvSpPr>
        <p:spPr>
          <a:xfrm rot="5400000">
            <a:off x="2664370" y="1401160"/>
            <a:ext cx="134007" cy="161596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Parentesi graffa chiusa 8">
            <a:extLst>
              <a:ext uri="{FF2B5EF4-FFF2-40B4-BE49-F238E27FC236}">
                <a16:creationId xmlns:a16="http://schemas.microsoft.com/office/drawing/2014/main" id="{39011273-75E3-2729-2821-9801DDA1227A}"/>
              </a:ext>
            </a:extLst>
          </p:cNvPr>
          <p:cNvSpPr/>
          <p:nvPr/>
        </p:nvSpPr>
        <p:spPr>
          <a:xfrm rot="5400000">
            <a:off x="4516818" y="1401158"/>
            <a:ext cx="134007" cy="161596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Parentesi graffa chiusa 10">
            <a:extLst>
              <a:ext uri="{FF2B5EF4-FFF2-40B4-BE49-F238E27FC236}">
                <a16:creationId xmlns:a16="http://schemas.microsoft.com/office/drawing/2014/main" id="{ED69A3E8-F2BF-3562-5C63-B293627D0A52}"/>
              </a:ext>
            </a:extLst>
          </p:cNvPr>
          <p:cNvSpPr/>
          <p:nvPr/>
        </p:nvSpPr>
        <p:spPr>
          <a:xfrm rot="5400000">
            <a:off x="5998776" y="1590347"/>
            <a:ext cx="141890" cy="1245475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2" name="Gruppo 11">
            <a:extLst>
              <a:ext uri="{FF2B5EF4-FFF2-40B4-BE49-F238E27FC236}">
                <a16:creationId xmlns:a16="http://schemas.microsoft.com/office/drawing/2014/main" id="{4EBCC191-A94E-F373-0938-B8616FE4B820}"/>
              </a:ext>
            </a:extLst>
          </p:cNvPr>
          <p:cNvGrpSpPr/>
          <p:nvPr/>
        </p:nvGrpSpPr>
        <p:grpSpPr>
          <a:xfrm>
            <a:off x="3697997" y="2582988"/>
            <a:ext cx="887885" cy="323689"/>
            <a:chOff x="3697997" y="2582988"/>
            <a:chExt cx="887885" cy="323689"/>
          </a:xfrm>
        </p:grpSpPr>
        <p:cxnSp>
          <p:nvCxnSpPr>
            <p:cNvPr id="17" name="Connettore 2 16">
              <a:extLst>
                <a:ext uri="{FF2B5EF4-FFF2-40B4-BE49-F238E27FC236}">
                  <a16:creationId xmlns:a16="http://schemas.microsoft.com/office/drawing/2014/main" id="{DEA26C48-C1A2-94BA-6BB0-1D7320E5486C}"/>
                </a:ext>
              </a:extLst>
            </p:cNvPr>
            <p:cNvCxnSpPr/>
            <p:nvPr/>
          </p:nvCxnSpPr>
          <p:spPr>
            <a:xfrm flipH="1" flipV="1">
              <a:off x="3697997" y="2903809"/>
              <a:ext cx="887885" cy="286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2 17">
              <a:extLst>
                <a:ext uri="{FF2B5EF4-FFF2-40B4-BE49-F238E27FC236}">
                  <a16:creationId xmlns:a16="http://schemas.microsoft.com/office/drawing/2014/main" id="{14B0E85D-B036-C84F-E873-3F405E076BA7}"/>
                </a:ext>
              </a:extLst>
            </p:cNvPr>
            <p:cNvCxnSpPr/>
            <p:nvPr/>
          </p:nvCxnSpPr>
          <p:spPr>
            <a:xfrm flipH="1">
              <a:off x="4584391" y="2582988"/>
              <a:ext cx="525" cy="322328"/>
            </a:xfrm>
            <a:prstGeom prst="straightConnector1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Immagine 20" descr="Immagine che contiene testo&#10;&#10;Descrizione generata automaticamente">
            <a:extLst>
              <a:ext uri="{FF2B5EF4-FFF2-40B4-BE49-F238E27FC236}">
                <a16:creationId xmlns:a16="http://schemas.microsoft.com/office/drawing/2014/main" id="{21AE69E7-4763-B3E3-5623-91364C1F90F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50918" y="3228123"/>
            <a:ext cx="5147064" cy="39232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1" name="TextBox 6">
            <a:extLst>
              <a:ext uri="{FF2B5EF4-FFF2-40B4-BE49-F238E27FC236}">
                <a16:creationId xmlns:a16="http://schemas.microsoft.com/office/drawing/2014/main" id="{88F5F9F3-5B4C-9DD4-3565-28BBF99E17B6}"/>
              </a:ext>
            </a:extLst>
          </p:cNvPr>
          <p:cNvSpPr txBox="1"/>
          <p:nvPr/>
        </p:nvSpPr>
        <p:spPr>
          <a:xfrm>
            <a:off x="300803" y="4692881"/>
            <a:ext cx="8043169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GB">
                <a:cs typeface="Calibri" panose="020F0502020204030204"/>
              </a:rPr>
              <a:t>Monte Carlo sampling algorithms: Hamiltonian MC, Gibbs sampling</a:t>
            </a:r>
          </a:p>
        </p:txBody>
      </p:sp>
      <p:cxnSp>
        <p:nvCxnSpPr>
          <p:cNvPr id="23" name="Connettore 2 22">
            <a:extLst>
              <a:ext uri="{FF2B5EF4-FFF2-40B4-BE49-F238E27FC236}">
                <a16:creationId xmlns:a16="http://schemas.microsoft.com/office/drawing/2014/main" id="{B3A71D1D-C1C2-5A9A-40C6-1B50487079BF}"/>
              </a:ext>
            </a:extLst>
          </p:cNvPr>
          <p:cNvCxnSpPr>
            <a:cxnSpLocks/>
          </p:cNvCxnSpPr>
          <p:nvPr/>
        </p:nvCxnSpPr>
        <p:spPr>
          <a:xfrm flipH="1" flipV="1">
            <a:off x="3688143" y="3987688"/>
            <a:ext cx="887885" cy="28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ttore 2 23">
            <a:extLst>
              <a:ext uri="{FF2B5EF4-FFF2-40B4-BE49-F238E27FC236}">
                <a16:creationId xmlns:a16="http://schemas.microsoft.com/office/drawing/2014/main" id="{D943A2CD-7979-4DB2-E0B8-D93281FE4322}"/>
              </a:ext>
            </a:extLst>
          </p:cNvPr>
          <p:cNvCxnSpPr>
            <a:cxnSpLocks/>
          </p:cNvCxnSpPr>
          <p:nvPr/>
        </p:nvCxnSpPr>
        <p:spPr>
          <a:xfrm flipH="1">
            <a:off x="4574537" y="3666867"/>
            <a:ext cx="525" cy="322328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Immagine 14" descr="Immagine che contiene diagramma&#10;&#10;Descrizione generata automaticamente">
            <a:extLst>
              <a:ext uri="{FF2B5EF4-FFF2-40B4-BE49-F238E27FC236}">
                <a16:creationId xmlns:a16="http://schemas.microsoft.com/office/drawing/2014/main" id="{3853F20E-AD33-0684-CBF0-07C87458311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63245" y="3827002"/>
            <a:ext cx="1885317" cy="781032"/>
          </a:xfrm>
          <a:prstGeom prst="rect">
            <a:avLst/>
          </a:prstGeom>
        </p:spPr>
      </p:pic>
      <p:cxnSp>
        <p:nvCxnSpPr>
          <p:cNvPr id="27" name="Connettore 2 26">
            <a:extLst>
              <a:ext uri="{FF2B5EF4-FFF2-40B4-BE49-F238E27FC236}">
                <a16:creationId xmlns:a16="http://schemas.microsoft.com/office/drawing/2014/main" id="{1E461B4F-8680-CA12-C9E3-FD6CD6E1D334}"/>
              </a:ext>
            </a:extLst>
          </p:cNvPr>
          <p:cNvCxnSpPr>
            <a:cxnSpLocks/>
          </p:cNvCxnSpPr>
          <p:nvPr/>
        </p:nvCxnSpPr>
        <p:spPr>
          <a:xfrm flipH="1">
            <a:off x="6065579" y="3654501"/>
            <a:ext cx="1019" cy="368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A5333766-315A-A679-15DC-8DB0EFA86710}"/>
              </a:ext>
            </a:extLst>
          </p:cNvPr>
          <p:cNvCxnSpPr>
            <a:cxnSpLocks/>
          </p:cNvCxnSpPr>
          <p:nvPr/>
        </p:nvCxnSpPr>
        <p:spPr>
          <a:xfrm flipH="1">
            <a:off x="6075443" y="2584263"/>
            <a:ext cx="1019" cy="5979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2E5FB43C-2624-577C-9119-149324372036}"/>
              </a:ext>
            </a:extLst>
          </p:cNvPr>
          <p:cNvSpPr txBox="1"/>
          <p:nvPr/>
        </p:nvSpPr>
        <p:spPr>
          <a:xfrm>
            <a:off x="5239443" y="4034937"/>
            <a:ext cx="175655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err="1">
                <a:cs typeface="Calibri"/>
              </a:rPr>
              <a:t>properly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defined</a:t>
            </a:r>
            <a:endParaRPr lang="it-IT" err="1"/>
          </a:p>
        </p:txBody>
      </p:sp>
    </p:spTree>
    <p:extLst>
      <p:ext uri="{BB962C8B-B14F-4D97-AF65-F5344CB8AC3E}">
        <p14:creationId xmlns:p14="http://schemas.microsoft.com/office/powerpoint/2010/main" val="20989649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>
            <a:extLst>
              <a:ext uri="{FF2B5EF4-FFF2-40B4-BE49-F238E27FC236}">
                <a16:creationId xmlns:a16="http://schemas.microsoft.com/office/drawing/2014/main" id="{E47DEB7E-F71D-D84F-9011-B56FE9D816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1780" t="23069"/>
          <a:stretch/>
        </p:blipFill>
        <p:spPr>
          <a:xfrm>
            <a:off x="-9939" y="-12422"/>
            <a:ext cx="9158908" cy="939799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1D6592CA-3AEF-9245-9030-A69744F573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841" y="5064672"/>
            <a:ext cx="9155840" cy="652812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7143AF52-E038-704E-8B38-1D351568BE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6815" y="12959"/>
            <a:ext cx="1939572" cy="873778"/>
          </a:xfrm>
          <a:prstGeom prst="rect">
            <a:avLst/>
          </a:prstGeom>
        </p:spPr>
      </p:pic>
      <p:sp>
        <p:nvSpPr>
          <p:cNvPr id="13" name="Segnaposto numero diapositiva 12">
            <a:extLst>
              <a:ext uri="{FF2B5EF4-FFF2-40B4-BE49-F238E27FC236}">
                <a16:creationId xmlns:a16="http://schemas.microsoft.com/office/drawing/2014/main" id="{EFFCE501-846A-3E4D-8BB3-296EF5F9C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FD6AA-E63A-A446-AE74-D7B2F3293778}" type="slidenum">
              <a:rPr lang="en-GB" dirty="0" smtClean="0">
                <a:solidFill>
                  <a:schemeClr val="bg1"/>
                </a:solidFill>
              </a:rPr>
              <a:t>22</a:t>
            </a:fld>
            <a:endParaRPr lang="en-GB">
              <a:solidFill>
                <a:schemeClr val="bg1"/>
              </a:solidFill>
            </a:endParaRPr>
          </a:p>
        </p:txBody>
      </p:sp>
      <p:sp>
        <p:nvSpPr>
          <p:cNvPr id="10" name="CasellaDiTesto 10">
            <a:extLst>
              <a:ext uri="{FF2B5EF4-FFF2-40B4-BE49-F238E27FC236}">
                <a16:creationId xmlns:a16="http://schemas.microsoft.com/office/drawing/2014/main" id="{FB3C6E92-DE30-CEA5-925F-45EACA869DE0}"/>
              </a:ext>
            </a:extLst>
          </p:cNvPr>
          <p:cNvSpPr txBox="1"/>
          <p:nvPr/>
        </p:nvSpPr>
        <p:spPr>
          <a:xfrm>
            <a:off x="295924" y="169482"/>
            <a:ext cx="5824027" cy="55399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sz="3000" b="1">
                <a:solidFill>
                  <a:schemeClr val="bg1"/>
                </a:solidFill>
                <a:latin typeface="+mj-lt"/>
              </a:rPr>
              <a:t>INTRODUCTION:  Available Data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C2396A-B6A9-44FB-EBE7-D6B69398ACF9}"/>
              </a:ext>
            </a:extLst>
          </p:cNvPr>
          <p:cNvSpPr txBox="1"/>
          <p:nvPr/>
        </p:nvSpPr>
        <p:spPr>
          <a:xfrm>
            <a:off x="251536" y="1027398"/>
            <a:ext cx="8373277" cy="2585323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GB"/>
              <a:t>Data: Be-10</a:t>
            </a:r>
          </a:p>
          <a:p>
            <a:pPr marL="742950" lvl="1" indent="-285750">
              <a:buFont typeface="Arial"/>
              <a:buChar char="•"/>
            </a:pPr>
            <a:r>
              <a:rPr lang="en-GB"/>
              <a:t>timeseries in the time range 300 – 9300 YBP</a:t>
            </a:r>
            <a:endParaRPr lang="en-GB">
              <a:cs typeface="Calibri"/>
            </a:endParaRPr>
          </a:p>
          <a:p>
            <a:pPr marL="742950" lvl="1" indent="-285750">
              <a:buFont typeface="Arial"/>
              <a:buChar char="•"/>
            </a:pPr>
            <a:r>
              <a:rPr lang="en-GB"/>
              <a:t>list of the main frequencies in the PS</a:t>
            </a:r>
            <a:endParaRPr lang="en-GB">
              <a:cs typeface="Calibri"/>
            </a:endParaRPr>
          </a:p>
          <a:p>
            <a:pPr lvl="1"/>
            <a:endParaRPr lang="en-GB"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n-GB">
              <a:cs typeface="Calibri"/>
            </a:endParaRPr>
          </a:p>
          <a:p>
            <a:pPr marL="742950" lvl="1" indent="-285750">
              <a:buFont typeface="Arial"/>
              <a:buChar char="•"/>
            </a:pPr>
            <a:endParaRPr lang="en-GB">
              <a:cs typeface="Calibri"/>
            </a:endParaRPr>
          </a:p>
          <a:p>
            <a:br>
              <a:rPr lang="en-GB">
                <a:cs typeface="Calibri"/>
              </a:rPr>
            </a:br>
            <a:r>
              <a:rPr lang="en-GB"/>
              <a:t> </a:t>
            </a:r>
            <a:br>
              <a:rPr lang="en-GB">
                <a:cs typeface="Calibri"/>
              </a:rPr>
            </a:br>
            <a:endParaRPr lang="en-GB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543519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>
            <a:extLst>
              <a:ext uri="{FF2B5EF4-FFF2-40B4-BE49-F238E27FC236}">
                <a16:creationId xmlns:a16="http://schemas.microsoft.com/office/drawing/2014/main" id="{E47DEB7E-F71D-D84F-9011-B56FE9D816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1780" t="23069"/>
          <a:stretch/>
        </p:blipFill>
        <p:spPr>
          <a:xfrm>
            <a:off x="-9939" y="-12422"/>
            <a:ext cx="9158908" cy="939799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1D6592CA-3AEF-9245-9030-A69744F573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841" y="5064672"/>
            <a:ext cx="9155840" cy="652812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7143AF52-E038-704E-8B38-1D351568BE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6815" y="12959"/>
            <a:ext cx="1939572" cy="873778"/>
          </a:xfrm>
          <a:prstGeom prst="rect">
            <a:avLst/>
          </a:prstGeom>
        </p:spPr>
      </p:pic>
      <p:sp>
        <p:nvSpPr>
          <p:cNvPr id="13" name="Segnaposto numero diapositiva 12">
            <a:extLst>
              <a:ext uri="{FF2B5EF4-FFF2-40B4-BE49-F238E27FC236}">
                <a16:creationId xmlns:a16="http://schemas.microsoft.com/office/drawing/2014/main" id="{EFFCE501-846A-3E4D-8BB3-296EF5F9C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FD6AA-E63A-A446-AE74-D7B2F3293778}" type="slidenum">
              <a:rPr lang="en-GB" dirty="0" smtClean="0">
                <a:solidFill>
                  <a:schemeClr val="bg1"/>
                </a:solidFill>
              </a:rPr>
              <a:t>23</a:t>
            </a:fld>
            <a:endParaRPr lang="en-GB">
              <a:solidFill>
                <a:schemeClr val="bg1"/>
              </a:solidFill>
            </a:endParaRPr>
          </a:p>
        </p:txBody>
      </p:sp>
      <p:sp>
        <p:nvSpPr>
          <p:cNvPr id="10" name="CasellaDiTesto 10">
            <a:extLst>
              <a:ext uri="{FF2B5EF4-FFF2-40B4-BE49-F238E27FC236}">
                <a16:creationId xmlns:a16="http://schemas.microsoft.com/office/drawing/2014/main" id="{FB3C6E92-DE30-CEA5-925F-45EACA869DE0}"/>
              </a:ext>
            </a:extLst>
          </p:cNvPr>
          <p:cNvSpPr txBox="1"/>
          <p:nvPr/>
        </p:nvSpPr>
        <p:spPr>
          <a:xfrm>
            <a:off x="295924" y="169482"/>
            <a:ext cx="5824027" cy="55399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sz="3000" b="1">
                <a:solidFill>
                  <a:schemeClr val="bg1"/>
                </a:solidFill>
                <a:latin typeface="+mj-lt"/>
              </a:rPr>
              <a:t>INTRODUCTION:  Available Data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C2396A-B6A9-44FB-EBE7-D6B69398ACF9}"/>
              </a:ext>
            </a:extLst>
          </p:cNvPr>
          <p:cNvSpPr txBox="1"/>
          <p:nvPr/>
        </p:nvSpPr>
        <p:spPr>
          <a:xfrm>
            <a:off x="251536" y="1027398"/>
            <a:ext cx="8373277" cy="286232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GB"/>
              <a:t>Data: Be-10</a:t>
            </a:r>
          </a:p>
          <a:p>
            <a:pPr marL="742950" lvl="1" indent="-285750">
              <a:buFont typeface="Arial"/>
              <a:buChar char="•"/>
            </a:pPr>
            <a:r>
              <a:rPr lang="en-GB"/>
              <a:t>timeseries in the time range 300 – 9300 YBP</a:t>
            </a:r>
            <a:endParaRPr lang="en-GB">
              <a:cs typeface="Calibri"/>
            </a:endParaRPr>
          </a:p>
          <a:p>
            <a:pPr marL="742950" lvl="1" indent="-285750">
              <a:buFont typeface="Arial"/>
              <a:buChar char="•"/>
            </a:pPr>
            <a:r>
              <a:rPr lang="en-GB"/>
              <a:t>list of the main frequencies in the PS</a:t>
            </a:r>
            <a:endParaRPr lang="en-GB">
              <a:cs typeface="Calibri"/>
            </a:endParaRPr>
          </a:p>
          <a:p>
            <a:pPr lvl="1"/>
            <a:endParaRPr lang="en-GB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GB"/>
              <a:t>Reference: C-14</a:t>
            </a:r>
            <a:endParaRPr lang="en-GB">
              <a:cs typeface="Calibri"/>
            </a:endParaRPr>
          </a:p>
          <a:p>
            <a:pPr marL="742950" lvl="1" indent="-285750">
              <a:buFont typeface="Arial"/>
              <a:buChar char="•"/>
            </a:pPr>
            <a:r>
              <a:rPr lang="en-GB"/>
              <a:t>list of the main frequencies in the PS </a:t>
            </a:r>
            <a:endParaRPr lang="en-GB">
              <a:cs typeface="Calibri" panose="020F0502020204030204"/>
            </a:endParaRPr>
          </a:p>
          <a:p>
            <a:pPr marL="742950" lvl="1" indent="-285750">
              <a:buFont typeface="Arial"/>
              <a:buChar char="•"/>
            </a:pPr>
            <a:endParaRPr lang="en-GB">
              <a:cs typeface="Calibri" panose="020F0502020204030204"/>
            </a:endParaRPr>
          </a:p>
          <a:p>
            <a:br>
              <a:rPr lang="en-GB">
                <a:cs typeface="Calibri" panose="020F0502020204030204"/>
              </a:rPr>
            </a:br>
            <a:r>
              <a:rPr lang="en-GB"/>
              <a:t> </a:t>
            </a:r>
            <a:br>
              <a:rPr lang="en-GB">
                <a:cs typeface="Calibri"/>
              </a:rPr>
            </a:br>
            <a:endParaRPr lang="en-GB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294427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>
            <a:extLst>
              <a:ext uri="{FF2B5EF4-FFF2-40B4-BE49-F238E27FC236}">
                <a16:creationId xmlns:a16="http://schemas.microsoft.com/office/drawing/2014/main" id="{E47DEB7E-F71D-D84F-9011-B56FE9D816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1780" t="23069"/>
          <a:stretch/>
        </p:blipFill>
        <p:spPr>
          <a:xfrm>
            <a:off x="-9939" y="-12422"/>
            <a:ext cx="9158908" cy="939799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1D6592CA-3AEF-9245-9030-A69744F573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841" y="5064672"/>
            <a:ext cx="9155840" cy="652812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7143AF52-E038-704E-8B38-1D351568BE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6815" y="12959"/>
            <a:ext cx="1939572" cy="873778"/>
          </a:xfrm>
          <a:prstGeom prst="rect">
            <a:avLst/>
          </a:prstGeom>
        </p:spPr>
      </p:pic>
      <p:sp>
        <p:nvSpPr>
          <p:cNvPr id="13" name="Segnaposto numero diapositiva 12">
            <a:extLst>
              <a:ext uri="{FF2B5EF4-FFF2-40B4-BE49-F238E27FC236}">
                <a16:creationId xmlns:a16="http://schemas.microsoft.com/office/drawing/2014/main" id="{EFFCE501-846A-3E4D-8BB3-296EF5F9C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FD6AA-E63A-A446-AE74-D7B2F3293778}" type="slidenum">
              <a:rPr lang="en-GB" dirty="0" smtClean="0">
                <a:solidFill>
                  <a:schemeClr val="bg1"/>
                </a:solidFill>
              </a:rPr>
              <a:t>24</a:t>
            </a:fld>
            <a:endParaRPr lang="en-GB">
              <a:solidFill>
                <a:schemeClr val="bg1"/>
              </a:solidFill>
            </a:endParaRPr>
          </a:p>
        </p:txBody>
      </p:sp>
      <p:sp>
        <p:nvSpPr>
          <p:cNvPr id="10" name="CasellaDiTesto 10">
            <a:extLst>
              <a:ext uri="{FF2B5EF4-FFF2-40B4-BE49-F238E27FC236}">
                <a16:creationId xmlns:a16="http://schemas.microsoft.com/office/drawing/2014/main" id="{FB3C6E92-DE30-CEA5-925F-45EACA869DE0}"/>
              </a:ext>
            </a:extLst>
          </p:cNvPr>
          <p:cNvSpPr txBox="1"/>
          <p:nvPr/>
        </p:nvSpPr>
        <p:spPr>
          <a:xfrm>
            <a:off x="295924" y="169482"/>
            <a:ext cx="5824027" cy="55399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sz="3000" b="1">
                <a:solidFill>
                  <a:schemeClr val="bg1"/>
                </a:solidFill>
                <a:latin typeface="+mj-lt"/>
              </a:rPr>
              <a:t>INTRODUCTION:  Available Data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C2396A-B6A9-44FB-EBE7-D6B69398ACF9}"/>
              </a:ext>
            </a:extLst>
          </p:cNvPr>
          <p:cNvSpPr txBox="1"/>
          <p:nvPr/>
        </p:nvSpPr>
        <p:spPr>
          <a:xfrm>
            <a:off x="251536" y="1027398"/>
            <a:ext cx="8373277" cy="341632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GB"/>
              <a:t>Data: Be-10</a:t>
            </a:r>
          </a:p>
          <a:p>
            <a:pPr marL="742950" lvl="1" indent="-285750">
              <a:buFont typeface="Arial"/>
              <a:buChar char="•"/>
            </a:pPr>
            <a:r>
              <a:rPr lang="en-GB"/>
              <a:t>timeseries in the time range 300 – 9300 YBP</a:t>
            </a:r>
            <a:endParaRPr lang="en-GB">
              <a:cs typeface="Calibri"/>
            </a:endParaRPr>
          </a:p>
          <a:p>
            <a:pPr marL="742950" lvl="1" indent="-285750">
              <a:buFont typeface="Arial"/>
              <a:buChar char="•"/>
            </a:pPr>
            <a:r>
              <a:rPr lang="en-GB"/>
              <a:t>list of the main frequencies in the PS</a:t>
            </a:r>
            <a:endParaRPr lang="en-GB">
              <a:cs typeface="Calibri"/>
            </a:endParaRPr>
          </a:p>
          <a:p>
            <a:pPr lvl="1"/>
            <a:endParaRPr lang="en-GB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GB"/>
              <a:t>Reference: C-14</a:t>
            </a:r>
            <a:endParaRPr lang="en-GB">
              <a:cs typeface="Calibri"/>
            </a:endParaRPr>
          </a:p>
          <a:p>
            <a:pPr marL="742950" lvl="1" indent="-285750">
              <a:buFont typeface="Arial"/>
              <a:buChar char="•"/>
            </a:pPr>
            <a:r>
              <a:rPr lang="en-GB"/>
              <a:t>list of the main frequencies in the PS </a:t>
            </a:r>
            <a:endParaRPr lang="en-GB">
              <a:cs typeface="Calibri" panose="020F0502020204030204"/>
            </a:endParaRPr>
          </a:p>
          <a:p>
            <a:pPr marL="742950" lvl="1" indent="-285750">
              <a:buFont typeface="Arial"/>
              <a:buChar char="•"/>
            </a:pPr>
            <a:endParaRPr lang="en-GB"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r>
              <a:rPr lang="en-GB"/>
              <a:t>Result evaluation: Be-10 timeseries corrected by means of other methods </a:t>
            </a:r>
            <a:br>
              <a:rPr lang="en-GB"/>
            </a:br>
            <a:r>
              <a:rPr lang="en-GB"/>
              <a:t>                                 (volcanic activity)</a:t>
            </a:r>
            <a:endParaRPr lang="en-GB">
              <a:cs typeface="Calibri"/>
            </a:endParaRPr>
          </a:p>
          <a:p>
            <a:br>
              <a:rPr lang="en-GB">
                <a:cs typeface="Calibri"/>
              </a:rPr>
            </a:br>
            <a:r>
              <a:rPr lang="en-GB"/>
              <a:t> </a:t>
            </a:r>
            <a:br>
              <a:rPr lang="en-GB">
                <a:cs typeface="Calibri"/>
              </a:rPr>
            </a:br>
            <a:endParaRPr lang="en-GB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922514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>
            <a:extLst>
              <a:ext uri="{FF2B5EF4-FFF2-40B4-BE49-F238E27FC236}">
                <a16:creationId xmlns:a16="http://schemas.microsoft.com/office/drawing/2014/main" id="{E47DEB7E-F71D-D84F-9011-B56FE9D816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1780" t="23069"/>
          <a:stretch/>
        </p:blipFill>
        <p:spPr>
          <a:xfrm>
            <a:off x="-9939" y="-12422"/>
            <a:ext cx="9158908" cy="939799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1D6592CA-3AEF-9245-9030-A69744F573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841" y="5064672"/>
            <a:ext cx="9155840" cy="652812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7143AF52-E038-704E-8B38-1D351568BE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6815" y="12959"/>
            <a:ext cx="1939572" cy="873778"/>
          </a:xfrm>
          <a:prstGeom prst="rect">
            <a:avLst/>
          </a:prstGeom>
        </p:spPr>
      </p:pic>
      <p:sp>
        <p:nvSpPr>
          <p:cNvPr id="13" name="Segnaposto numero diapositiva 12">
            <a:extLst>
              <a:ext uri="{FF2B5EF4-FFF2-40B4-BE49-F238E27FC236}">
                <a16:creationId xmlns:a16="http://schemas.microsoft.com/office/drawing/2014/main" id="{EFFCE501-846A-3E4D-8BB3-296EF5F9C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FD6AA-E63A-A446-AE74-D7B2F3293778}" type="slidenum">
              <a:rPr lang="en-GB" dirty="0" smtClean="0">
                <a:solidFill>
                  <a:schemeClr val="bg1"/>
                </a:solidFill>
              </a:rPr>
              <a:t>25</a:t>
            </a:fld>
            <a:endParaRPr lang="en-GB">
              <a:solidFill>
                <a:schemeClr val="bg1"/>
              </a:solidFill>
            </a:endParaRPr>
          </a:p>
        </p:txBody>
      </p:sp>
      <p:sp>
        <p:nvSpPr>
          <p:cNvPr id="10" name="CasellaDiTesto 10">
            <a:extLst>
              <a:ext uri="{FF2B5EF4-FFF2-40B4-BE49-F238E27FC236}">
                <a16:creationId xmlns:a16="http://schemas.microsoft.com/office/drawing/2014/main" id="{FB3C6E92-DE30-CEA5-925F-45EACA869DE0}"/>
              </a:ext>
            </a:extLst>
          </p:cNvPr>
          <p:cNvSpPr txBox="1"/>
          <p:nvPr/>
        </p:nvSpPr>
        <p:spPr>
          <a:xfrm>
            <a:off x="295924" y="169482"/>
            <a:ext cx="5824027" cy="55399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sz="3000" b="1">
                <a:solidFill>
                  <a:schemeClr val="bg1"/>
                </a:solidFill>
                <a:latin typeface="+mj-lt"/>
              </a:rPr>
              <a:t>INTRODUCTION:  Available Data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C2396A-B6A9-44FB-EBE7-D6B69398ACF9}"/>
              </a:ext>
            </a:extLst>
          </p:cNvPr>
          <p:cNvSpPr txBox="1"/>
          <p:nvPr/>
        </p:nvSpPr>
        <p:spPr>
          <a:xfrm>
            <a:off x="251536" y="1027398"/>
            <a:ext cx="8373277" cy="369331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GB"/>
              <a:t>Data: Be-10</a:t>
            </a:r>
          </a:p>
          <a:p>
            <a:pPr marL="742950" lvl="1" indent="-285750">
              <a:buFont typeface="Arial"/>
              <a:buChar char="•"/>
            </a:pPr>
            <a:r>
              <a:rPr lang="en-GB"/>
              <a:t>timeseries in the time range 300 – 9300 YBP</a:t>
            </a:r>
            <a:endParaRPr lang="en-GB">
              <a:cs typeface="Calibri"/>
            </a:endParaRPr>
          </a:p>
          <a:p>
            <a:pPr marL="742950" lvl="1" indent="-285750">
              <a:buFont typeface="Arial"/>
              <a:buChar char="•"/>
            </a:pPr>
            <a:r>
              <a:rPr lang="en-GB"/>
              <a:t>list of the main frequencies in the PS</a:t>
            </a:r>
            <a:endParaRPr lang="en-GB">
              <a:cs typeface="Calibri"/>
            </a:endParaRPr>
          </a:p>
          <a:p>
            <a:pPr lvl="1"/>
            <a:endParaRPr lang="en-GB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GB"/>
              <a:t>Reference: C-14</a:t>
            </a:r>
            <a:endParaRPr lang="en-GB">
              <a:cs typeface="Calibri"/>
            </a:endParaRPr>
          </a:p>
          <a:p>
            <a:pPr marL="742950" lvl="1" indent="-285750">
              <a:buFont typeface="Arial"/>
              <a:buChar char="•"/>
            </a:pPr>
            <a:r>
              <a:rPr lang="en-GB"/>
              <a:t>list of the main frequencies in the PS </a:t>
            </a:r>
            <a:endParaRPr lang="en-GB">
              <a:cs typeface="Calibri" panose="020F0502020204030204"/>
            </a:endParaRPr>
          </a:p>
          <a:p>
            <a:pPr marL="742950" lvl="1" indent="-285750">
              <a:buFont typeface="Arial"/>
              <a:buChar char="•"/>
            </a:pPr>
            <a:endParaRPr lang="en-GB"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r>
              <a:rPr lang="en-GB"/>
              <a:t>Result evaluation: Be-10 timeseries corrected by means of other methods </a:t>
            </a:r>
            <a:br>
              <a:rPr lang="en-GB"/>
            </a:br>
            <a:r>
              <a:rPr lang="en-GB"/>
              <a:t>                                 (volcanic activity)</a:t>
            </a:r>
            <a:endParaRPr lang="en-GB"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n-GB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GB">
                <a:cs typeface="Calibri"/>
              </a:rPr>
              <a:t>Toy model: 3 synthetic, dummy timeseries of a corrupted monochromatic wave</a:t>
            </a:r>
            <a:br>
              <a:rPr lang="en-GB">
                <a:cs typeface="Calibri"/>
              </a:rPr>
            </a:br>
            <a:r>
              <a:rPr lang="en-GB"/>
              <a:t> </a:t>
            </a:r>
            <a:br>
              <a:rPr lang="en-GB">
                <a:cs typeface="Calibri"/>
              </a:rPr>
            </a:br>
            <a:endParaRPr lang="en-GB">
              <a:cs typeface="Calibri"/>
            </a:endParaRPr>
          </a:p>
        </p:txBody>
      </p:sp>
      <p:pic>
        <p:nvPicPr>
          <p:cNvPr id="2" name="Immagine 3" descr="Immagine che contiene diagramma&#10;&#10;Descrizione generata automaticamente">
            <a:extLst>
              <a:ext uri="{FF2B5EF4-FFF2-40B4-BE49-F238E27FC236}">
                <a16:creationId xmlns:a16="http://schemas.microsoft.com/office/drawing/2014/main" id="{9D375046-5BC2-09BB-A44C-AF7476AFB3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62415" y="4246321"/>
            <a:ext cx="2745181" cy="471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0773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>
            <a:extLst>
              <a:ext uri="{FF2B5EF4-FFF2-40B4-BE49-F238E27FC236}">
                <a16:creationId xmlns:a16="http://schemas.microsoft.com/office/drawing/2014/main" id="{E47DEB7E-F71D-D84F-9011-B56FE9D816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1780" t="23069"/>
          <a:stretch/>
        </p:blipFill>
        <p:spPr>
          <a:xfrm>
            <a:off x="-9939" y="-12422"/>
            <a:ext cx="9158908" cy="939799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1D6592CA-3AEF-9245-9030-A69744F573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841" y="5064672"/>
            <a:ext cx="9155840" cy="652812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7143AF52-E038-704E-8B38-1D351568BE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6815" y="12959"/>
            <a:ext cx="1939572" cy="873778"/>
          </a:xfrm>
          <a:prstGeom prst="rect">
            <a:avLst/>
          </a:prstGeom>
        </p:spPr>
      </p:pic>
      <p:sp>
        <p:nvSpPr>
          <p:cNvPr id="13" name="Segnaposto numero diapositiva 12">
            <a:extLst>
              <a:ext uri="{FF2B5EF4-FFF2-40B4-BE49-F238E27FC236}">
                <a16:creationId xmlns:a16="http://schemas.microsoft.com/office/drawing/2014/main" id="{EFFCE501-846A-3E4D-8BB3-296EF5F9C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FD6AA-E63A-A446-AE74-D7B2F3293778}" type="slidenum">
              <a:rPr lang="en-GB" dirty="0" smtClean="0">
                <a:solidFill>
                  <a:schemeClr val="bg1"/>
                </a:solidFill>
              </a:rPr>
              <a:t>26</a:t>
            </a:fld>
            <a:endParaRPr lang="en-GB">
              <a:solidFill>
                <a:schemeClr val="bg1"/>
              </a:solidFill>
            </a:endParaRPr>
          </a:p>
        </p:txBody>
      </p:sp>
      <p:sp>
        <p:nvSpPr>
          <p:cNvPr id="10" name="CasellaDiTesto 10">
            <a:extLst>
              <a:ext uri="{FF2B5EF4-FFF2-40B4-BE49-F238E27FC236}">
                <a16:creationId xmlns:a16="http://schemas.microsoft.com/office/drawing/2014/main" id="{FB3C6E92-DE30-CEA5-925F-45EACA869DE0}"/>
              </a:ext>
            </a:extLst>
          </p:cNvPr>
          <p:cNvSpPr txBox="1"/>
          <p:nvPr/>
        </p:nvSpPr>
        <p:spPr>
          <a:xfrm>
            <a:off x="295924" y="169482"/>
            <a:ext cx="5824027" cy="55399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sz="3000" b="1">
                <a:solidFill>
                  <a:schemeClr val="bg1"/>
                </a:solidFill>
                <a:latin typeface="+mj-lt"/>
              </a:rPr>
              <a:t>INTRODUCTION:  Available Data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C2396A-B6A9-44FB-EBE7-D6B69398ACF9}"/>
              </a:ext>
            </a:extLst>
          </p:cNvPr>
          <p:cNvSpPr txBox="1"/>
          <p:nvPr/>
        </p:nvSpPr>
        <p:spPr>
          <a:xfrm>
            <a:off x="251536" y="1027398"/>
            <a:ext cx="8373277" cy="369331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GB"/>
              <a:t>Data: Be-10</a:t>
            </a:r>
          </a:p>
          <a:p>
            <a:pPr marL="742950" lvl="1" indent="-285750">
              <a:buFont typeface="Arial"/>
              <a:buChar char="•"/>
            </a:pPr>
            <a:r>
              <a:rPr lang="en-GB"/>
              <a:t>timeseries in the time range 300 – 9300 YBP</a:t>
            </a:r>
            <a:endParaRPr lang="en-GB">
              <a:cs typeface="Calibri"/>
            </a:endParaRPr>
          </a:p>
          <a:p>
            <a:pPr marL="742950" lvl="1" indent="-285750">
              <a:buFont typeface="Arial"/>
              <a:buChar char="•"/>
            </a:pPr>
            <a:r>
              <a:rPr lang="en-GB"/>
              <a:t>list of the main frequencies in the PS</a:t>
            </a:r>
            <a:endParaRPr lang="en-GB">
              <a:cs typeface="Calibri"/>
            </a:endParaRPr>
          </a:p>
          <a:p>
            <a:pPr lvl="1"/>
            <a:endParaRPr lang="en-GB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GB"/>
              <a:t>Reference: C-14</a:t>
            </a:r>
            <a:endParaRPr lang="en-GB">
              <a:cs typeface="Calibri"/>
            </a:endParaRPr>
          </a:p>
          <a:p>
            <a:pPr marL="742950" lvl="1" indent="-285750">
              <a:buFont typeface="Arial"/>
              <a:buChar char="•"/>
            </a:pPr>
            <a:r>
              <a:rPr lang="en-GB"/>
              <a:t>list of the main frequencies in the PS </a:t>
            </a:r>
            <a:endParaRPr lang="en-GB">
              <a:cs typeface="Calibri" panose="020F0502020204030204"/>
            </a:endParaRPr>
          </a:p>
          <a:p>
            <a:pPr marL="742950" lvl="1" indent="-285750">
              <a:buFont typeface="Arial"/>
              <a:buChar char="•"/>
            </a:pPr>
            <a:endParaRPr lang="en-GB"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r>
              <a:rPr lang="en-GB"/>
              <a:t>Result evaluation: Be-10 timeseries corrected by means of other methods </a:t>
            </a:r>
            <a:br>
              <a:rPr lang="en-GB"/>
            </a:br>
            <a:r>
              <a:rPr lang="en-GB"/>
              <a:t>                                 (volcanic activity)</a:t>
            </a:r>
            <a:endParaRPr lang="en-GB"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n-GB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GB">
                <a:cs typeface="Calibri"/>
              </a:rPr>
              <a:t>Toy model: 3 synthetic, dummy timeseries of a corrupted monochromatic wave</a:t>
            </a:r>
            <a:br>
              <a:rPr lang="en-GB">
                <a:cs typeface="Calibri"/>
              </a:rPr>
            </a:br>
            <a:r>
              <a:rPr lang="en-GB"/>
              <a:t> </a:t>
            </a:r>
            <a:br>
              <a:rPr lang="en-GB">
                <a:cs typeface="Calibri"/>
              </a:rPr>
            </a:br>
            <a:endParaRPr lang="en-GB">
              <a:cs typeface="Calibri"/>
            </a:endParaRPr>
          </a:p>
        </p:txBody>
      </p:sp>
      <p:pic>
        <p:nvPicPr>
          <p:cNvPr id="2" name="Immagine 3" descr="Immagine che contiene diagramma&#10;&#10;Descrizione generata automaticamente">
            <a:extLst>
              <a:ext uri="{FF2B5EF4-FFF2-40B4-BE49-F238E27FC236}">
                <a16:creationId xmlns:a16="http://schemas.microsoft.com/office/drawing/2014/main" id="{9D375046-5BC2-09BB-A44C-AF7476AFB3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62415" y="4246321"/>
            <a:ext cx="2745181" cy="471577"/>
          </a:xfrm>
          <a:prstGeom prst="rect">
            <a:avLst/>
          </a:prstGeom>
        </p:spPr>
      </p:pic>
      <p:sp>
        <p:nvSpPr>
          <p:cNvPr id="4" name="Ovale 3">
            <a:extLst>
              <a:ext uri="{FF2B5EF4-FFF2-40B4-BE49-F238E27FC236}">
                <a16:creationId xmlns:a16="http://schemas.microsoft.com/office/drawing/2014/main" id="{0EE30334-BA39-D253-5390-F850763DBBE7}"/>
              </a:ext>
            </a:extLst>
          </p:cNvPr>
          <p:cNvSpPr/>
          <p:nvPr/>
        </p:nvSpPr>
        <p:spPr>
          <a:xfrm>
            <a:off x="4172863" y="4315113"/>
            <a:ext cx="189675" cy="313376"/>
          </a:xfrm>
          <a:prstGeom prst="ellipse">
            <a:avLst/>
          </a:prstGeom>
          <a:noFill/>
          <a:ln>
            <a:solidFill>
              <a:srgbClr val="44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Ovale 4">
            <a:extLst>
              <a:ext uri="{FF2B5EF4-FFF2-40B4-BE49-F238E27FC236}">
                <a16:creationId xmlns:a16="http://schemas.microsoft.com/office/drawing/2014/main" id="{CB8C68D4-1B86-4517-454A-134FE8915A14}"/>
              </a:ext>
            </a:extLst>
          </p:cNvPr>
          <p:cNvSpPr/>
          <p:nvPr/>
        </p:nvSpPr>
        <p:spPr>
          <a:xfrm>
            <a:off x="4351311" y="4315112"/>
            <a:ext cx="189675" cy="313376"/>
          </a:xfrm>
          <a:prstGeom prst="ellipse">
            <a:avLst/>
          </a:prstGeom>
          <a:noFill/>
          <a:ln>
            <a:solidFill>
              <a:srgbClr val="44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4" name="Gruppo 13">
            <a:extLst>
              <a:ext uri="{FF2B5EF4-FFF2-40B4-BE49-F238E27FC236}">
                <a16:creationId xmlns:a16="http://schemas.microsoft.com/office/drawing/2014/main" id="{8BBDCD65-E110-109E-2F21-E8B1A842A542}"/>
              </a:ext>
            </a:extLst>
          </p:cNvPr>
          <p:cNvGrpSpPr/>
          <p:nvPr/>
        </p:nvGrpSpPr>
        <p:grpSpPr>
          <a:xfrm>
            <a:off x="3376141" y="4628183"/>
            <a:ext cx="887885" cy="323689"/>
            <a:chOff x="3697997" y="2582988"/>
            <a:chExt cx="887885" cy="323689"/>
          </a:xfrm>
        </p:grpSpPr>
        <p:cxnSp>
          <p:nvCxnSpPr>
            <p:cNvPr id="11" name="Connettore 2 10">
              <a:extLst>
                <a:ext uri="{FF2B5EF4-FFF2-40B4-BE49-F238E27FC236}">
                  <a16:creationId xmlns:a16="http://schemas.microsoft.com/office/drawing/2014/main" id="{40F8949C-0EDE-8191-8D52-E64D5BCE2F4B}"/>
                </a:ext>
              </a:extLst>
            </p:cNvPr>
            <p:cNvCxnSpPr/>
            <p:nvPr/>
          </p:nvCxnSpPr>
          <p:spPr>
            <a:xfrm flipH="1" flipV="1">
              <a:off x="3697997" y="2903809"/>
              <a:ext cx="887885" cy="286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ttore 2 11">
              <a:extLst>
                <a:ext uri="{FF2B5EF4-FFF2-40B4-BE49-F238E27FC236}">
                  <a16:creationId xmlns:a16="http://schemas.microsoft.com/office/drawing/2014/main" id="{5F1B4FF6-6268-25A0-0727-0C5B71FF5FF0}"/>
                </a:ext>
              </a:extLst>
            </p:cNvPr>
            <p:cNvCxnSpPr/>
            <p:nvPr/>
          </p:nvCxnSpPr>
          <p:spPr>
            <a:xfrm flipH="1">
              <a:off x="4584391" y="2582988"/>
              <a:ext cx="525" cy="322328"/>
            </a:xfrm>
            <a:prstGeom prst="straightConnector1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uppo 17">
            <a:extLst>
              <a:ext uri="{FF2B5EF4-FFF2-40B4-BE49-F238E27FC236}">
                <a16:creationId xmlns:a16="http://schemas.microsoft.com/office/drawing/2014/main" id="{2DDD5B67-0128-6669-A1EF-8DEE096C3986}"/>
              </a:ext>
            </a:extLst>
          </p:cNvPr>
          <p:cNvGrpSpPr/>
          <p:nvPr/>
        </p:nvGrpSpPr>
        <p:grpSpPr>
          <a:xfrm flipH="1">
            <a:off x="4440740" y="4628183"/>
            <a:ext cx="887885" cy="323689"/>
            <a:chOff x="3697997" y="2582988"/>
            <a:chExt cx="887885" cy="323689"/>
          </a:xfrm>
        </p:grpSpPr>
        <p:cxnSp>
          <p:nvCxnSpPr>
            <p:cNvPr id="16" name="Connettore 2 15">
              <a:extLst>
                <a:ext uri="{FF2B5EF4-FFF2-40B4-BE49-F238E27FC236}">
                  <a16:creationId xmlns:a16="http://schemas.microsoft.com/office/drawing/2014/main" id="{10B5421C-EBDA-E110-F707-40481100DD27}"/>
                </a:ext>
              </a:extLst>
            </p:cNvPr>
            <p:cNvCxnSpPr/>
            <p:nvPr/>
          </p:nvCxnSpPr>
          <p:spPr>
            <a:xfrm flipH="1" flipV="1">
              <a:off x="3697997" y="2903809"/>
              <a:ext cx="887885" cy="286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2 16">
              <a:extLst>
                <a:ext uri="{FF2B5EF4-FFF2-40B4-BE49-F238E27FC236}">
                  <a16:creationId xmlns:a16="http://schemas.microsoft.com/office/drawing/2014/main" id="{8C72063D-1331-6BB4-69D2-D94DA4713B8D}"/>
                </a:ext>
              </a:extLst>
            </p:cNvPr>
            <p:cNvCxnSpPr/>
            <p:nvPr/>
          </p:nvCxnSpPr>
          <p:spPr>
            <a:xfrm flipH="1">
              <a:off x="4584391" y="2582988"/>
              <a:ext cx="525" cy="322328"/>
            </a:xfrm>
            <a:prstGeom prst="straightConnector1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E5750846-F7F2-16A9-6C67-32A517490456}"/>
              </a:ext>
            </a:extLst>
          </p:cNvPr>
          <p:cNvSpPr txBox="1"/>
          <p:nvPr/>
        </p:nvSpPr>
        <p:spPr>
          <a:xfrm>
            <a:off x="5321151" y="4715080"/>
            <a:ext cx="207017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err="1">
                <a:cs typeface="Calibri"/>
              </a:rPr>
              <a:t>Ornstein-Uhlenbeck</a:t>
            </a:r>
            <a:endParaRPr lang="it-IT" err="1"/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456816E7-E3D9-6C9C-B64F-8F7842FCF830}"/>
              </a:ext>
            </a:extLst>
          </p:cNvPr>
          <p:cNvSpPr txBox="1"/>
          <p:nvPr/>
        </p:nvSpPr>
        <p:spPr>
          <a:xfrm>
            <a:off x="1322900" y="4715079"/>
            <a:ext cx="207017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it-IT" err="1">
                <a:cs typeface="Calibri"/>
              </a:rPr>
              <a:t>fixed</a:t>
            </a:r>
          </a:p>
        </p:txBody>
      </p:sp>
    </p:spTree>
    <p:extLst>
      <p:ext uri="{BB962C8B-B14F-4D97-AF65-F5344CB8AC3E}">
        <p14:creationId xmlns:p14="http://schemas.microsoft.com/office/powerpoint/2010/main" val="29891174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DCCC07A4-4E6A-5046-8E1C-46EB88B783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9226527" cy="7655584"/>
          </a:xfrm>
          <a:prstGeom prst="rect">
            <a:avLst/>
          </a:prstGeom>
        </p:spPr>
      </p:pic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587CDAE2-F50E-584A-AE4F-A1371F72E2C4}"/>
              </a:ext>
            </a:extLst>
          </p:cNvPr>
          <p:cNvSpPr txBox="1"/>
          <p:nvPr/>
        </p:nvSpPr>
        <p:spPr>
          <a:xfrm>
            <a:off x="1014330" y="2558050"/>
            <a:ext cx="7115341" cy="1054135"/>
          </a:xfrm>
          <a:prstGeom prst="rect">
            <a:avLst/>
          </a:prstGeom>
          <a:noFill/>
        </p:spPr>
        <p:txBody>
          <a:bodyPr wrap="square" lIns="68580" tIns="34290" rIns="68580" bIns="34290" rtlCol="0" anchor="t">
            <a:spAutoFit/>
          </a:bodyPr>
          <a:lstStyle/>
          <a:p>
            <a:pPr algn="ctr"/>
            <a:r>
              <a:rPr lang="en-GB" sz="4400">
                <a:solidFill>
                  <a:srgbClr val="FFFFFF"/>
                </a:solidFill>
                <a:ea typeface="+mn-lt"/>
                <a:cs typeface="+mn-lt"/>
              </a:rPr>
              <a:t>METHODS</a:t>
            </a:r>
            <a:endParaRPr lang="it-IT" sz="3200"/>
          </a:p>
          <a:p>
            <a:endParaRPr lang="it-IT" sz="2000"/>
          </a:p>
        </p:txBody>
      </p:sp>
    </p:spTree>
    <p:extLst>
      <p:ext uri="{BB962C8B-B14F-4D97-AF65-F5344CB8AC3E}">
        <p14:creationId xmlns:p14="http://schemas.microsoft.com/office/powerpoint/2010/main" val="7437457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>
            <a:extLst>
              <a:ext uri="{FF2B5EF4-FFF2-40B4-BE49-F238E27FC236}">
                <a16:creationId xmlns:a16="http://schemas.microsoft.com/office/drawing/2014/main" id="{E47DEB7E-F71D-D84F-9011-B56FE9D816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1780" t="23069"/>
          <a:stretch/>
        </p:blipFill>
        <p:spPr>
          <a:xfrm>
            <a:off x="-9939" y="-12422"/>
            <a:ext cx="9158908" cy="939799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1D6592CA-3AEF-9245-9030-A69744F573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841" y="5064672"/>
            <a:ext cx="9155840" cy="652812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7143AF52-E038-704E-8B38-1D351568BE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6815" y="12959"/>
            <a:ext cx="1939572" cy="873778"/>
          </a:xfrm>
          <a:prstGeom prst="rect">
            <a:avLst/>
          </a:prstGeom>
        </p:spPr>
      </p:pic>
      <p:sp>
        <p:nvSpPr>
          <p:cNvPr id="13" name="Segnaposto numero diapositiva 12">
            <a:extLst>
              <a:ext uri="{FF2B5EF4-FFF2-40B4-BE49-F238E27FC236}">
                <a16:creationId xmlns:a16="http://schemas.microsoft.com/office/drawing/2014/main" id="{EFFCE501-846A-3E4D-8BB3-296EF5F9C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FD6AA-E63A-A446-AE74-D7B2F3293778}" type="slidenum">
              <a:rPr lang="en-GB" dirty="0" smtClean="0">
                <a:solidFill>
                  <a:schemeClr val="bg1"/>
                </a:solidFill>
              </a:rPr>
              <a:t>28</a:t>
            </a:fld>
            <a:endParaRPr lang="en-GB">
              <a:solidFill>
                <a:schemeClr val="bg1"/>
              </a:solidFill>
            </a:endParaRPr>
          </a:p>
        </p:txBody>
      </p:sp>
      <p:sp>
        <p:nvSpPr>
          <p:cNvPr id="15" name="CasellaDiTesto 10">
            <a:extLst>
              <a:ext uri="{FF2B5EF4-FFF2-40B4-BE49-F238E27FC236}">
                <a16:creationId xmlns:a16="http://schemas.microsoft.com/office/drawing/2014/main" id="{49F3F03A-7005-D1AC-B875-A1EA08FD9321}"/>
              </a:ext>
            </a:extLst>
          </p:cNvPr>
          <p:cNvSpPr txBox="1"/>
          <p:nvPr/>
        </p:nvSpPr>
        <p:spPr>
          <a:xfrm>
            <a:off x="295924" y="169482"/>
            <a:ext cx="5824027" cy="55399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sz="3000" b="1">
                <a:solidFill>
                  <a:schemeClr val="bg1"/>
                </a:solidFill>
                <a:latin typeface="+mj-lt"/>
              </a:rPr>
              <a:t>METHODS:  MCMC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1C44928-628C-836C-1B97-328E1D9A1CCE}"/>
              </a:ext>
            </a:extLst>
          </p:cNvPr>
          <p:cNvSpPr txBox="1"/>
          <p:nvPr/>
        </p:nvSpPr>
        <p:spPr>
          <a:xfrm>
            <a:off x="112255" y="1355930"/>
            <a:ext cx="279113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 panose="020F0502020204030204"/>
              </a:rPr>
              <a:t> O(10</a:t>
            </a:r>
            <a:r>
              <a:rPr lang="en-US" baseline="30000">
                <a:cs typeface="Calibri" panose="020F0502020204030204"/>
              </a:rPr>
              <a:t>3</a:t>
            </a:r>
            <a:r>
              <a:rPr lang="en-US">
                <a:cs typeface="Calibri" panose="020F0502020204030204"/>
              </a:rPr>
              <a:t>) parameters to infer</a:t>
            </a:r>
          </a:p>
        </p:txBody>
      </p:sp>
      <p:pic>
        <p:nvPicPr>
          <p:cNvPr id="24" name="Immagine 3">
            <a:extLst>
              <a:ext uri="{FF2B5EF4-FFF2-40B4-BE49-F238E27FC236}">
                <a16:creationId xmlns:a16="http://schemas.microsoft.com/office/drawing/2014/main" id="{7FDC1F11-6EBE-DD8F-440A-7D4700AB725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2345" r="22645" b="-2703"/>
          <a:stretch/>
        </p:blipFill>
        <p:spPr>
          <a:xfrm>
            <a:off x="2731745" y="1401618"/>
            <a:ext cx="205111" cy="317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4758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>
            <a:extLst>
              <a:ext uri="{FF2B5EF4-FFF2-40B4-BE49-F238E27FC236}">
                <a16:creationId xmlns:a16="http://schemas.microsoft.com/office/drawing/2014/main" id="{E47DEB7E-F71D-D84F-9011-B56FE9D816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1780" t="23069"/>
          <a:stretch/>
        </p:blipFill>
        <p:spPr>
          <a:xfrm>
            <a:off x="-9939" y="-12422"/>
            <a:ext cx="9158908" cy="939799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1D6592CA-3AEF-9245-9030-A69744F573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841" y="5064672"/>
            <a:ext cx="9155840" cy="652812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7143AF52-E038-704E-8B38-1D351568BE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6815" y="12959"/>
            <a:ext cx="1939572" cy="873778"/>
          </a:xfrm>
          <a:prstGeom prst="rect">
            <a:avLst/>
          </a:prstGeom>
        </p:spPr>
      </p:pic>
      <p:sp>
        <p:nvSpPr>
          <p:cNvPr id="13" name="Segnaposto numero diapositiva 12">
            <a:extLst>
              <a:ext uri="{FF2B5EF4-FFF2-40B4-BE49-F238E27FC236}">
                <a16:creationId xmlns:a16="http://schemas.microsoft.com/office/drawing/2014/main" id="{EFFCE501-846A-3E4D-8BB3-296EF5F9C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FD6AA-E63A-A446-AE74-D7B2F3293778}" type="slidenum">
              <a:rPr lang="en-GB" dirty="0" smtClean="0">
                <a:solidFill>
                  <a:schemeClr val="bg1"/>
                </a:solidFill>
              </a:rPr>
              <a:t>29</a:t>
            </a:fld>
            <a:endParaRPr lang="en-GB">
              <a:solidFill>
                <a:schemeClr val="bg1"/>
              </a:solidFill>
            </a:endParaRPr>
          </a:p>
        </p:txBody>
      </p:sp>
      <p:sp>
        <p:nvSpPr>
          <p:cNvPr id="15" name="CasellaDiTesto 10">
            <a:extLst>
              <a:ext uri="{FF2B5EF4-FFF2-40B4-BE49-F238E27FC236}">
                <a16:creationId xmlns:a16="http://schemas.microsoft.com/office/drawing/2014/main" id="{49F3F03A-7005-D1AC-B875-A1EA08FD9321}"/>
              </a:ext>
            </a:extLst>
          </p:cNvPr>
          <p:cNvSpPr txBox="1"/>
          <p:nvPr/>
        </p:nvSpPr>
        <p:spPr>
          <a:xfrm>
            <a:off x="295924" y="169482"/>
            <a:ext cx="5824027" cy="55399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sz="3000" b="1">
                <a:solidFill>
                  <a:schemeClr val="bg1"/>
                </a:solidFill>
                <a:latin typeface="+mj-lt"/>
              </a:rPr>
              <a:t>METHODS:  MCMC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1C44928-628C-836C-1B97-328E1D9A1CCE}"/>
              </a:ext>
            </a:extLst>
          </p:cNvPr>
          <p:cNvSpPr txBox="1"/>
          <p:nvPr/>
        </p:nvSpPr>
        <p:spPr>
          <a:xfrm>
            <a:off x="112255" y="1355930"/>
            <a:ext cx="279113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 panose="020F0502020204030204"/>
              </a:rPr>
              <a:t> O(10</a:t>
            </a:r>
            <a:r>
              <a:rPr lang="en-US" baseline="30000">
                <a:cs typeface="Calibri" panose="020F0502020204030204"/>
              </a:rPr>
              <a:t>3</a:t>
            </a:r>
            <a:r>
              <a:rPr lang="en-US">
                <a:cs typeface="Calibri" panose="020F0502020204030204"/>
              </a:rPr>
              <a:t>) parameters to infer</a:t>
            </a:r>
          </a:p>
        </p:txBody>
      </p:sp>
      <p:pic>
        <p:nvPicPr>
          <p:cNvPr id="24" name="Immagine 3">
            <a:extLst>
              <a:ext uri="{FF2B5EF4-FFF2-40B4-BE49-F238E27FC236}">
                <a16:creationId xmlns:a16="http://schemas.microsoft.com/office/drawing/2014/main" id="{7FDC1F11-6EBE-DD8F-440A-7D4700AB725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2345" r="22645" b="-2703"/>
          <a:stretch/>
        </p:blipFill>
        <p:spPr>
          <a:xfrm>
            <a:off x="2731745" y="1401618"/>
            <a:ext cx="205111" cy="317342"/>
          </a:xfrm>
          <a:prstGeom prst="rect">
            <a:avLst/>
          </a:prstGeom>
        </p:spPr>
      </p:pic>
      <p:sp>
        <p:nvSpPr>
          <p:cNvPr id="27" name="Arrow: Right 26">
            <a:extLst>
              <a:ext uri="{FF2B5EF4-FFF2-40B4-BE49-F238E27FC236}">
                <a16:creationId xmlns:a16="http://schemas.microsoft.com/office/drawing/2014/main" id="{E60327C5-F568-C129-45F4-F9E7584690EE}"/>
              </a:ext>
            </a:extLst>
          </p:cNvPr>
          <p:cNvSpPr/>
          <p:nvPr/>
        </p:nvSpPr>
        <p:spPr>
          <a:xfrm>
            <a:off x="3624416" y="1396651"/>
            <a:ext cx="1584762" cy="287392"/>
          </a:xfrm>
          <a:prstGeom prst="rightArrow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6715592-FAA5-DAED-F5C9-75C15381B6D1}"/>
              </a:ext>
            </a:extLst>
          </p:cNvPr>
          <p:cNvSpPr txBox="1"/>
          <p:nvPr/>
        </p:nvSpPr>
        <p:spPr>
          <a:xfrm>
            <a:off x="5708832" y="1216752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cs typeface="Calibri" panose="020F0502020204030204"/>
              </a:rPr>
              <a:t>High dimensional inference problem</a:t>
            </a:r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F268F45-B151-BF7C-5759-3CEAE51C7D77}"/>
              </a:ext>
            </a:extLst>
          </p:cNvPr>
          <p:cNvSpPr txBox="1"/>
          <p:nvPr/>
        </p:nvSpPr>
        <p:spPr>
          <a:xfrm>
            <a:off x="5714308" y="3039639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cs typeface="Calibri" panose="020F0502020204030204"/>
              </a:rPr>
              <a:t>Inefficient numerical integration</a:t>
            </a:r>
            <a:endParaRPr lang="en-US"/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4B0A8FE3-E033-5249-D6AC-EEDBC35F9E9D}"/>
              </a:ext>
            </a:extLst>
          </p:cNvPr>
          <p:cNvSpPr/>
          <p:nvPr/>
        </p:nvSpPr>
        <p:spPr>
          <a:xfrm rot="5400000">
            <a:off x="6701161" y="2291862"/>
            <a:ext cx="878218" cy="287392"/>
          </a:xfrm>
          <a:prstGeom prst="rightArrow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20407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DCCC07A4-4E6A-5046-8E1C-46EB88B783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9144000" cy="7655584"/>
          </a:xfrm>
          <a:prstGeom prst="rect">
            <a:avLst/>
          </a:prstGeom>
        </p:spPr>
      </p:pic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587CDAE2-F50E-584A-AE4F-A1371F72E2C4}"/>
              </a:ext>
            </a:extLst>
          </p:cNvPr>
          <p:cNvSpPr txBox="1"/>
          <p:nvPr/>
        </p:nvSpPr>
        <p:spPr>
          <a:xfrm>
            <a:off x="1014330" y="2558050"/>
            <a:ext cx="7115341" cy="1054135"/>
          </a:xfrm>
          <a:prstGeom prst="rect">
            <a:avLst/>
          </a:prstGeom>
          <a:noFill/>
        </p:spPr>
        <p:txBody>
          <a:bodyPr wrap="square" lIns="68580" tIns="34290" rIns="68580" bIns="34290" rtlCol="0" anchor="t">
            <a:spAutoFit/>
          </a:bodyPr>
          <a:lstStyle/>
          <a:p>
            <a:pPr algn="ctr"/>
            <a:r>
              <a:rPr lang="en-GB" sz="4400">
                <a:solidFill>
                  <a:srgbClr val="FFFFFF"/>
                </a:solidFill>
                <a:ea typeface="+mn-lt"/>
                <a:cs typeface="+mn-lt"/>
              </a:rPr>
              <a:t>INTRODUCTION</a:t>
            </a:r>
            <a:endParaRPr lang="it-IT" sz="3200"/>
          </a:p>
          <a:p>
            <a:endParaRPr lang="it-IT" sz="2000"/>
          </a:p>
        </p:txBody>
      </p:sp>
    </p:spTree>
    <p:extLst>
      <p:ext uri="{BB962C8B-B14F-4D97-AF65-F5344CB8AC3E}">
        <p14:creationId xmlns:p14="http://schemas.microsoft.com/office/powerpoint/2010/main" val="34382572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>
            <a:extLst>
              <a:ext uri="{FF2B5EF4-FFF2-40B4-BE49-F238E27FC236}">
                <a16:creationId xmlns:a16="http://schemas.microsoft.com/office/drawing/2014/main" id="{E47DEB7E-F71D-D84F-9011-B56FE9D816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1780" t="23069"/>
          <a:stretch/>
        </p:blipFill>
        <p:spPr>
          <a:xfrm>
            <a:off x="-9939" y="-12422"/>
            <a:ext cx="9158908" cy="939799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1D6592CA-3AEF-9245-9030-A69744F573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841" y="5064672"/>
            <a:ext cx="9155840" cy="652812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7143AF52-E038-704E-8B38-1D351568BE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6815" y="12959"/>
            <a:ext cx="1939572" cy="873778"/>
          </a:xfrm>
          <a:prstGeom prst="rect">
            <a:avLst/>
          </a:prstGeom>
        </p:spPr>
      </p:pic>
      <p:sp>
        <p:nvSpPr>
          <p:cNvPr id="13" name="Segnaposto numero diapositiva 12">
            <a:extLst>
              <a:ext uri="{FF2B5EF4-FFF2-40B4-BE49-F238E27FC236}">
                <a16:creationId xmlns:a16="http://schemas.microsoft.com/office/drawing/2014/main" id="{EFFCE501-846A-3E4D-8BB3-296EF5F9C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FD6AA-E63A-A446-AE74-D7B2F3293778}" type="slidenum">
              <a:rPr lang="en-GB" dirty="0" smtClean="0">
                <a:solidFill>
                  <a:schemeClr val="bg1"/>
                </a:solidFill>
              </a:rPr>
              <a:t>30</a:t>
            </a:fld>
            <a:endParaRPr lang="en-GB">
              <a:solidFill>
                <a:schemeClr val="bg1"/>
              </a:solidFill>
            </a:endParaRPr>
          </a:p>
        </p:txBody>
      </p:sp>
      <p:sp>
        <p:nvSpPr>
          <p:cNvPr id="15" name="CasellaDiTesto 10">
            <a:extLst>
              <a:ext uri="{FF2B5EF4-FFF2-40B4-BE49-F238E27FC236}">
                <a16:creationId xmlns:a16="http://schemas.microsoft.com/office/drawing/2014/main" id="{49F3F03A-7005-D1AC-B875-A1EA08FD9321}"/>
              </a:ext>
            </a:extLst>
          </p:cNvPr>
          <p:cNvSpPr txBox="1"/>
          <p:nvPr/>
        </p:nvSpPr>
        <p:spPr>
          <a:xfrm>
            <a:off x="295924" y="169482"/>
            <a:ext cx="5824027" cy="55399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sz="3000" b="1">
                <a:solidFill>
                  <a:schemeClr val="bg1"/>
                </a:solidFill>
                <a:latin typeface="+mj-lt"/>
              </a:rPr>
              <a:t>METHODS:  MCMC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1C44928-628C-836C-1B97-328E1D9A1CCE}"/>
              </a:ext>
            </a:extLst>
          </p:cNvPr>
          <p:cNvSpPr txBox="1"/>
          <p:nvPr/>
        </p:nvSpPr>
        <p:spPr>
          <a:xfrm>
            <a:off x="112255" y="1355930"/>
            <a:ext cx="279113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 panose="020F0502020204030204"/>
              </a:rPr>
              <a:t> O(10</a:t>
            </a:r>
            <a:r>
              <a:rPr lang="en-US" baseline="30000">
                <a:cs typeface="Calibri" panose="020F0502020204030204"/>
              </a:rPr>
              <a:t>3</a:t>
            </a:r>
            <a:r>
              <a:rPr lang="en-US">
                <a:cs typeface="Calibri" panose="020F0502020204030204"/>
              </a:rPr>
              <a:t>) parameters to infer</a:t>
            </a:r>
          </a:p>
        </p:txBody>
      </p:sp>
      <p:pic>
        <p:nvPicPr>
          <p:cNvPr id="24" name="Immagine 3">
            <a:extLst>
              <a:ext uri="{FF2B5EF4-FFF2-40B4-BE49-F238E27FC236}">
                <a16:creationId xmlns:a16="http://schemas.microsoft.com/office/drawing/2014/main" id="{7FDC1F11-6EBE-DD8F-440A-7D4700AB725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2345" r="22645" b="-2703"/>
          <a:stretch/>
        </p:blipFill>
        <p:spPr>
          <a:xfrm>
            <a:off x="2731745" y="1401618"/>
            <a:ext cx="205111" cy="317342"/>
          </a:xfrm>
          <a:prstGeom prst="rect">
            <a:avLst/>
          </a:prstGeom>
        </p:spPr>
      </p:pic>
      <p:sp>
        <p:nvSpPr>
          <p:cNvPr id="27" name="Arrow: Right 26">
            <a:extLst>
              <a:ext uri="{FF2B5EF4-FFF2-40B4-BE49-F238E27FC236}">
                <a16:creationId xmlns:a16="http://schemas.microsoft.com/office/drawing/2014/main" id="{E60327C5-F568-C129-45F4-F9E7584690EE}"/>
              </a:ext>
            </a:extLst>
          </p:cNvPr>
          <p:cNvSpPr/>
          <p:nvPr/>
        </p:nvSpPr>
        <p:spPr>
          <a:xfrm>
            <a:off x="3624416" y="1396651"/>
            <a:ext cx="1584762" cy="287392"/>
          </a:xfrm>
          <a:prstGeom prst="rightArrow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6715592-FAA5-DAED-F5C9-75C15381B6D1}"/>
              </a:ext>
            </a:extLst>
          </p:cNvPr>
          <p:cNvSpPr txBox="1"/>
          <p:nvPr/>
        </p:nvSpPr>
        <p:spPr>
          <a:xfrm>
            <a:off x="5708832" y="1216752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cs typeface="Calibri" panose="020F0502020204030204"/>
              </a:rPr>
              <a:t>High dimensional inference problem</a:t>
            </a:r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F268F45-B151-BF7C-5759-3CEAE51C7D77}"/>
              </a:ext>
            </a:extLst>
          </p:cNvPr>
          <p:cNvSpPr txBox="1"/>
          <p:nvPr/>
        </p:nvSpPr>
        <p:spPr>
          <a:xfrm>
            <a:off x="5714308" y="3039639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cs typeface="Calibri" panose="020F0502020204030204"/>
              </a:rPr>
              <a:t>Inefficient numerical integration</a:t>
            </a:r>
            <a:endParaRPr lang="en-US"/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4B0A8FE3-E033-5249-D6AC-EEDBC35F9E9D}"/>
              </a:ext>
            </a:extLst>
          </p:cNvPr>
          <p:cNvSpPr/>
          <p:nvPr/>
        </p:nvSpPr>
        <p:spPr>
          <a:xfrm rot="5400000">
            <a:off x="6701161" y="2291862"/>
            <a:ext cx="878218" cy="287392"/>
          </a:xfrm>
          <a:prstGeom prst="rightArrow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E2D8070A-765E-0B6A-2C20-D7CD1BD128CC}"/>
              </a:ext>
            </a:extLst>
          </p:cNvPr>
          <p:cNvSpPr/>
          <p:nvPr/>
        </p:nvSpPr>
        <p:spPr>
          <a:xfrm rot="10800000">
            <a:off x="3638743" y="3038892"/>
            <a:ext cx="1584762" cy="287392"/>
          </a:xfrm>
          <a:prstGeom prst="rightArrow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4B52B29-3CEB-9443-1EE7-D98A9A8BB519}"/>
              </a:ext>
            </a:extLst>
          </p:cNvPr>
          <p:cNvSpPr txBox="1"/>
          <p:nvPr/>
        </p:nvSpPr>
        <p:spPr>
          <a:xfrm>
            <a:off x="294729" y="2875415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 panose="020F0502020204030204"/>
              </a:rPr>
              <a:t>Markov Chain Monte Carlo </a:t>
            </a:r>
          </a:p>
          <a:p>
            <a:r>
              <a:rPr lang="en-US">
                <a:cs typeface="Calibri" panose="020F0502020204030204"/>
              </a:rPr>
              <a:t>      sampling techniques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DF687B6-C3F9-1384-623D-00A5EA5CC7AC}"/>
              </a:ext>
            </a:extLst>
          </p:cNvPr>
          <p:cNvSpPr txBox="1"/>
          <p:nvPr/>
        </p:nvSpPr>
        <p:spPr>
          <a:xfrm>
            <a:off x="3060989" y="4097759"/>
            <a:ext cx="2743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>
                <a:cs typeface="Calibri" panose="020F0502020204030204"/>
              </a:rPr>
              <a:t>Produce samples that (approximately) follow the posterior</a:t>
            </a:r>
          </a:p>
        </p:txBody>
      </p:sp>
      <p:pic>
        <p:nvPicPr>
          <p:cNvPr id="4" name="Picture 9" descr="Graphical user interface, scatter chart&#10;&#10;Description automatically generated">
            <a:extLst>
              <a:ext uri="{FF2B5EF4-FFF2-40B4-BE49-F238E27FC236}">
                <a16:creationId xmlns:a16="http://schemas.microsoft.com/office/drawing/2014/main" id="{5F3700BF-BBAF-ED3F-A70D-1D7127C28E2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50271" b="467"/>
          <a:stretch/>
        </p:blipFill>
        <p:spPr>
          <a:xfrm>
            <a:off x="276318" y="3512152"/>
            <a:ext cx="2564293" cy="1979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0213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>
            <a:extLst>
              <a:ext uri="{FF2B5EF4-FFF2-40B4-BE49-F238E27FC236}">
                <a16:creationId xmlns:a16="http://schemas.microsoft.com/office/drawing/2014/main" id="{E47DEB7E-F71D-D84F-9011-B56FE9D816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1780" t="23069"/>
          <a:stretch/>
        </p:blipFill>
        <p:spPr>
          <a:xfrm>
            <a:off x="-9939" y="-12422"/>
            <a:ext cx="9158908" cy="939799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1D6592CA-3AEF-9245-9030-A69744F573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841" y="5064672"/>
            <a:ext cx="9155840" cy="652812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7143AF52-E038-704E-8B38-1D351568BE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6815" y="12959"/>
            <a:ext cx="1939572" cy="873778"/>
          </a:xfrm>
          <a:prstGeom prst="rect">
            <a:avLst/>
          </a:prstGeom>
        </p:spPr>
      </p:pic>
      <p:sp>
        <p:nvSpPr>
          <p:cNvPr id="13" name="Segnaposto numero diapositiva 12">
            <a:extLst>
              <a:ext uri="{FF2B5EF4-FFF2-40B4-BE49-F238E27FC236}">
                <a16:creationId xmlns:a16="http://schemas.microsoft.com/office/drawing/2014/main" id="{EFFCE501-846A-3E4D-8BB3-296EF5F9C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FD6AA-E63A-A446-AE74-D7B2F3293778}" type="slidenum">
              <a:rPr lang="en-GB" dirty="0" smtClean="0">
                <a:solidFill>
                  <a:schemeClr val="bg1"/>
                </a:solidFill>
              </a:rPr>
              <a:t>31</a:t>
            </a:fld>
            <a:endParaRPr lang="en-GB">
              <a:solidFill>
                <a:schemeClr val="bg1"/>
              </a:solidFill>
            </a:endParaRPr>
          </a:p>
        </p:txBody>
      </p:sp>
      <p:sp>
        <p:nvSpPr>
          <p:cNvPr id="4" name="CasellaDiTesto 10">
            <a:extLst>
              <a:ext uri="{FF2B5EF4-FFF2-40B4-BE49-F238E27FC236}">
                <a16:creationId xmlns:a16="http://schemas.microsoft.com/office/drawing/2014/main" id="{5E540C97-AA26-9FAB-6791-4647015892AC}"/>
              </a:ext>
            </a:extLst>
          </p:cNvPr>
          <p:cNvSpPr txBox="1"/>
          <p:nvPr/>
        </p:nvSpPr>
        <p:spPr>
          <a:xfrm>
            <a:off x="295924" y="169482"/>
            <a:ext cx="5824027" cy="55399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sz="3000" b="1">
                <a:solidFill>
                  <a:schemeClr val="bg1"/>
                </a:solidFill>
                <a:latin typeface="+mj-lt"/>
              </a:rPr>
              <a:t>METHODS:  Hamiltonian MC</a:t>
            </a:r>
          </a:p>
        </p:txBody>
      </p: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17C86E5D-4E75-2343-7BD0-3505B1D0E88B}"/>
              </a:ext>
            </a:extLst>
          </p:cNvPr>
          <p:cNvCxnSpPr/>
          <p:nvPr/>
        </p:nvCxnSpPr>
        <p:spPr>
          <a:xfrm flipV="1">
            <a:off x="6096803" y="1138730"/>
            <a:ext cx="561128" cy="35833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Group 47">
            <a:extLst>
              <a:ext uri="{FF2B5EF4-FFF2-40B4-BE49-F238E27FC236}">
                <a16:creationId xmlns:a16="http://schemas.microsoft.com/office/drawing/2014/main" id="{1C5506F0-9331-99B4-7E32-6F371F5691C3}"/>
              </a:ext>
            </a:extLst>
          </p:cNvPr>
          <p:cNvGrpSpPr/>
          <p:nvPr/>
        </p:nvGrpSpPr>
        <p:grpSpPr>
          <a:xfrm>
            <a:off x="-7253" y="1321951"/>
            <a:ext cx="6256831" cy="705971"/>
            <a:chOff x="-684048" y="1152738"/>
            <a:chExt cx="6822184" cy="705971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A17BEC54-B29C-531E-CC1A-01E45FACD1C1}"/>
                </a:ext>
              </a:extLst>
            </p:cNvPr>
            <p:cNvSpPr txBox="1"/>
            <p:nvPr/>
          </p:nvSpPr>
          <p:spPr>
            <a:xfrm>
              <a:off x="-684048" y="1231175"/>
              <a:ext cx="6472285" cy="40011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000">
                  <a:cs typeface="Calibri" panose="020F0502020204030204"/>
                </a:rPr>
                <a:t>Idea:  Simulate </a:t>
              </a:r>
              <a:r>
                <a:rPr lang="en-US" sz="2000" err="1">
                  <a:cs typeface="Calibri" panose="020F0502020204030204"/>
                </a:rPr>
                <a:t>hamiltonian</a:t>
              </a:r>
              <a:r>
                <a:rPr lang="en-US" sz="2000">
                  <a:cs typeface="Calibri" panose="020F0502020204030204"/>
                </a:rPr>
                <a:t> dynamics with coordinates </a:t>
              </a:r>
              <a:endParaRPr lang="en-US" sz="2000">
                <a:ea typeface="Calibri"/>
                <a:cs typeface="Calibri"/>
              </a:endParaRPr>
            </a:p>
          </p:txBody>
        </p:sp>
        <p:pic>
          <p:nvPicPr>
            <p:cNvPr id="45" name="Picture 45">
              <a:extLst>
                <a:ext uri="{FF2B5EF4-FFF2-40B4-BE49-F238E27FC236}">
                  <a16:creationId xmlns:a16="http://schemas.microsoft.com/office/drawing/2014/main" id="{FD1E3CAB-BB97-63FE-C79B-0C842BAB48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45418" t="25590" r="44311" b="45116"/>
            <a:stretch/>
          </p:blipFill>
          <p:spPr>
            <a:xfrm>
              <a:off x="5601554" y="1152738"/>
              <a:ext cx="536582" cy="705971"/>
            </a:xfrm>
            <a:prstGeom prst="rect">
              <a:avLst/>
            </a:prstGeom>
          </p:spPr>
        </p:pic>
      </p:grp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C2048CC4-5AE9-873B-E452-560AF8187D32}"/>
              </a:ext>
            </a:extLst>
          </p:cNvPr>
          <p:cNvCxnSpPr/>
          <p:nvPr/>
        </p:nvCxnSpPr>
        <p:spPr>
          <a:xfrm>
            <a:off x="6272543" y="1746687"/>
            <a:ext cx="380384" cy="35603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EDB072D6-7BB2-D00D-5237-0674670122B7}"/>
              </a:ext>
            </a:extLst>
          </p:cNvPr>
          <p:cNvSpPr txBox="1"/>
          <p:nvPr/>
        </p:nvSpPr>
        <p:spPr>
          <a:xfrm>
            <a:off x="6762432" y="998034"/>
            <a:ext cx="1467363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>
                <a:cs typeface="Calibri"/>
              </a:rPr>
              <a:t>parameters to infer</a:t>
            </a:r>
            <a:endParaRPr lang="en-US" sz="120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D7963C9-90AA-712A-085B-17378C5374E6}"/>
              </a:ext>
            </a:extLst>
          </p:cNvPr>
          <p:cNvSpPr txBox="1"/>
          <p:nvPr/>
        </p:nvSpPr>
        <p:spPr>
          <a:xfrm>
            <a:off x="6758988" y="1975167"/>
            <a:ext cx="269149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>
                <a:cs typeface="Calibri"/>
              </a:rPr>
              <a:t>auxiliary "momentum" </a:t>
            </a:r>
            <a:endParaRPr lang="en-US">
              <a:cs typeface="Calibri"/>
            </a:endParaRPr>
          </a:p>
          <a:p>
            <a:r>
              <a:rPr lang="en-US" sz="1200">
                <a:cs typeface="Calibri"/>
              </a:rPr>
              <a:t>random variable</a:t>
            </a:r>
            <a:endParaRPr lang="en-US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764198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>
            <a:extLst>
              <a:ext uri="{FF2B5EF4-FFF2-40B4-BE49-F238E27FC236}">
                <a16:creationId xmlns:a16="http://schemas.microsoft.com/office/drawing/2014/main" id="{E47DEB7E-F71D-D84F-9011-B56FE9D816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1780" t="23069"/>
          <a:stretch/>
        </p:blipFill>
        <p:spPr>
          <a:xfrm>
            <a:off x="-9939" y="-12422"/>
            <a:ext cx="9158908" cy="939799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1D6592CA-3AEF-9245-9030-A69744F573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841" y="5064672"/>
            <a:ext cx="9155840" cy="652812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7143AF52-E038-704E-8B38-1D351568BE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6815" y="12959"/>
            <a:ext cx="1939572" cy="873778"/>
          </a:xfrm>
          <a:prstGeom prst="rect">
            <a:avLst/>
          </a:prstGeom>
        </p:spPr>
      </p:pic>
      <p:sp>
        <p:nvSpPr>
          <p:cNvPr id="13" name="Segnaposto numero diapositiva 12">
            <a:extLst>
              <a:ext uri="{FF2B5EF4-FFF2-40B4-BE49-F238E27FC236}">
                <a16:creationId xmlns:a16="http://schemas.microsoft.com/office/drawing/2014/main" id="{EFFCE501-846A-3E4D-8BB3-296EF5F9C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FD6AA-E63A-A446-AE74-D7B2F3293778}" type="slidenum">
              <a:rPr lang="en-GB" dirty="0" smtClean="0">
                <a:solidFill>
                  <a:schemeClr val="bg1"/>
                </a:solidFill>
              </a:rPr>
              <a:t>32</a:t>
            </a:fld>
            <a:endParaRPr lang="en-GB">
              <a:solidFill>
                <a:schemeClr val="bg1"/>
              </a:solidFill>
            </a:endParaRPr>
          </a:p>
        </p:txBody>
      </p:sp>
      <p:sp>
        <p:nvSpPr>
          <p:cNvPr id="4" name="CasellaDiTesto 10">
            <a:extLst>
              <a:ext uri="{FF2B5EF4-FFF2-40B4-BE49-F238E27FC236}">
                <a16:creationId xmlns:a16="http://schemas.microsoft.com/office/drawing/2014/main" id="{5E540C97-AA26-9FAB-6791-4647015892AC}"/>
              </a:ext>
            </a:extLst>
          </p:cNvPr>
          <p:cNvSpPr txBox="1"/>
          <p:nvPr/>
        </p:nvSpPr>
        <p:spPr>
          <a:xfrm>
            <a:off x="295924" y="169482"/>
            <a:ext cx="5824027" cy="55399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sz="3000" b="1">
                <a:solidFill>
                  <a:schemeClr val="bg1"/>
                </a:solidFill>
                <a:latin typeface="+mj-lt"/>
              </a:rPr>
              <a:t>METHODS:  Hamiltonian MC</a:t>
            </a:r>
          </a:p>
        </p:txBody>
      </p:sp>
      <p:pic>
        <p:nvPicPr>
          <p:cNvPr id="10" name="Picture 8" descr="A picture containing text&#10;&#10;Description automatically generated">
            <a:extLst>
              <a:ext uri="{FF2B5EF4-FFF2-40B4-BE49-F238E27FC236}">
                <a16:creationId xmlns:a16="http://schemas.microsoft.com/office/drawing/2014/main" id="{91B6B37A-0F3B-EF4E-1B82-62480667276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3518" r="32817" b="86128"/>
          <a:stretch/>
        </p:blipFill>
        <p:spPr>
          <a:xfrm>
            <a:off x="2624838" y="2177889"/>
            <a:ext cx="1963958" cy="370796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EC96B43-D065-95F1-9172-82016CC2EC65}"/>
              </a:ext>
            </a:extLst>
          </p:cNvPr>
          <p:cNvCxnSpPr/>
          <p:nvPr/>
        </p:nvCxnSpPr>
        <p:spPr>
          <a:xfrm flipV="1">
            <a:off x="3275007" y="2549416"/>
            <a:ext cx="396816" cy="2269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87280FF-B63A-FBBA-2EB7-98F9EF278095}"/>
              </a:ext>
            </a:extLst>
          </p:cNvPr>
          <p:cNvSpPr txBox="1"/>
          <p:nvPr/>
        </p:nvSpPr>
        <p:spPr>
          <a:xfrm>
            <a:off x="2719844" y="2738810"/>
            <a:ext cx="801897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200">
                <a:cs typeface="Calibri"/>
              </a:rPr>
              <a:t>posterior</a:t>
            </a:r>
            <a:endParaRPr lang="en-US" sz="120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2A909B7-62A7-4EAC-07C9-98D5621B13FE}"/>
              </a:ext>
            </a:extLst>
          </p:cNvPr>
          <p:cNvCxnSpPr>
            <a:cxnSpLocks/>
          </p:cNvCxnSpPr>
          <p:nvPr/>
        </p:nvCxnSpPr>
        <p:spPr>
          <a:xfrm flipH="1" flipV="1">
            <a:off x="4325357" y="2557627"/>
            <a:ext cx="416532" cy="2105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E3B117C4-2208-BC42-3858-0F81A141E910}"/>
              </a:ext>
            </a:extLst>
          </p:cNvPr>
          <p:cNvSpPr txBox="1"/>
          <p:nvPr/>
        </p:nvSpPr>
        <p:spPr>
          <a:xfrm>
            <a:off x="4638885" y="2664909"/>
            <a:ext cx="96620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>
                <a:cs typeface="Calibri"/>
              </a:rPr>
              <a:t>Gaussian</a:t>
            </a:r>
            <a:endParaRPr lang="en-US"/>
          </a:p>
          <a:p>
            <a:pPr algn="ctr"/>
            <a:r>
              <a:rPr lang="en-US" sz="1200">
                <a:cs typeface="Calibri"/>
              </a:rPr>
              <a:t>centered</a:t>
            </a:r>
          </a:p>
          <a:p>
            <a:pPr algn="ctr"/>
            <a:r>
              <a:rPr lang="en-US" sz="1200">
                <a:cs typeface="Calibri"/>
              </a:rPr>
              <a:t>at 0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A1F61EC-05B0-3ABE-841E-9194394759CF}"/>
              </a:ext>
            </a:extLst>
          </p:cNvPr>
          <p:cNvSpPr txBox="1"/>
          <p:nvPr/>
        </p:nvSpPr>
        <p:spPr>
          <a:xfrm>
            <a:off x="144494" y="2142378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>
                <a:cs typeface="Calibri" panose="020F0502020204030204"/>
              </a:rPr>
              <a:t>Define the joint probability</a:t>
            </a:r>
          </a:p>
        </p:txBody>
      </p: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17C86E5D-4E75-2343-7BD0-3505B1D0E88B}"/>
              </a:ext>
            </a:extLst>
          </p:cNvPr>
          <p:cNvCxnSpPr/>
          <p:nvPr/>
        </p:nvCxnSpPr>
        <p:spPr>
          <a:xfrm flipV="1">
            <a:off x="6096803" y="1138730"/>
            <a:ext cx="561128" cy="35833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Group 47">
            <a:extLst>
              <a:ext uri="{FF2B5EF4-FFF2-40B4-BE49-F238E27FC236}">
                <a16:creationId xmlns:a16="http://schemas.microsoft.com/office/drawing/2014/main" id="{1C5506F0-9331-99B4-7E32-6F371F5691C3}"/>
              </a:ext>
            </a:extLst>
          </p:cNvPr>
          <p:cNvGrpSpPr/>
          <p:nvPr/>
        </p:nvGrpSpPr>
        <p:grpSpPr>
          <a:xfrm>
            <a:off x="-7253" y="1321951"/>
            <a:ext cx="6256831" cy="705971"/>
            <a:chOff x="-684048" y="1152738"/>
            <a:chExt cx="6822184" cy="705971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A17BEC54-B29C-531E-CC1A-01E45FACD1C1}"/>
                </a:ext>
              </a:extLst>
            </p:cNvPr>
            <p:cNvSpPr txBox="1"/>
            <p:nvPr/>
          </p:nvSpPr>
          <p:spPr>
            <a:xfrm>
              <a:off x="-684048" y="1231175"/>
              <a:ext cx="6472285" cy="40011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000">
                  <a:cs typeface="Calibri" panose="020F0502020204030204"/>
                </a:rPr>
                <a:t>Idea:  Simulate </a:t>
              </a:r>
              <a:r>
                <a:rPr lang="en-US" sz="2000" err="1">
                  <a:cs typeface="Calibri" panose="020F0502020204030204"/>
                </a:rPr>
                <a:t>hamiltonian</a:t>
              </a:r>
              <a:r>
                <a:rPr lang="en-US" sz="2000">
                  <a:cs typeface="Calibri" panose="020F0502020204030204"/>
                </a:rPr>
                <a:t> dynamics with coordinates </a:t>
              </a:r>
              <a:endParaRPr lang="en-US" sz="2000">
                <a:ea typeface="Calibri"/>
                <a:cs typeface="Calibri"/>
              </a:endParaRPr>
            </a:p>
          </p:txBody>
        </p:sp>
        <p:pic>
          <p:nvPicPr>
            <p:cNvPr id="45" name="Picture 45">
              <a:extLst>
                <a:ext uri="{FF2B5EF4-FFF2-40B4-BE49-F238E27FC236}">
                  <a16:creationId xmlns:a16="http://schemas.microsoft.com/office/drawing/2014/main" id="{FD1E3CAB-BB97-63FE-C79B-0C842BAB48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45418" t="25590" r="44311" b="45116"/>
            <a:stretch/>
          </p:blipFill>
          <p:spPr>
            <a:xfrm>
              <a:off x="5601554" y="1152738"/>
              <a:ext cx="536582" cy="705971"/>
            </a:xfrm>
            <a:prstGeom prst="rect">
              <a:avLst/>
            </a:prstGeom>
          </p:spPr>
        </p:pic>
      </p:grp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C2048CC4-5AE9-873B-E452-560AF8187D32}"/>
              </a:ext>
            </a:extLst>
          </p:cNvPr>
          <p:cNvCxnSpPr/>
          <p:nvPr/>
        </p:nvCxnSpPr>
        <p:spPr>
          <a:xfrm>
            <a:off x="6272543" y="1746687"/>
            <a:ext cx="380384" cy="35603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EDB072D6-7BB2-D00D-5237-0674670122B7}"/>
              </a:ext>
            </a:extLst>
          </p:cNvPr>
          <p:cNvSpPr txBox="1"/>
          <p:nvPr/>
        </p:nvSpPr>
        <p:spPr>
          <a:xfrm>
            <a:off x="6762432" y="998034"/>
            <a:ext cx="1467363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>
                <a:cs typeface="Calibri"/>
              </a:rPr>
              <a:t>parameters to infer</a:t>
            </a:r>
            <a:endParaRPr lang="en-US" sz="120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D7963C9-90AA-712A-085B-17378C5374E6}"/>
              </a:ext>
            </a:extLst>
          </p:cNvPr>
          <p:cNvSpPr txBox="1"/>
          <p:nvPr/>
        </p:nvSpPr>
        <p:spPr>
          <a:xfrm>
            <a:off x="6758988" y="1975167"/>
            <a:ext cx="269149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>
                <a:cs typeface="Calibri"/>
              </a:rPr>
              <a:t>auxiliary "momentum" </a:t>
            </a:r>
            <a:endParaRPr lang="en-US">
              <a:cs typeface="Calibri"/>
            </a:endParaRPr>
          </a:p>
          <a:p>
            <a:r>
              <a:rPr lang="en-US" sz="1200">
                <a:cs typeface="Calibri"/>
              </a:rPr>
              <a:t>random variable</a:t>
            </a:r>
            <a:endParaRPr lang="en-US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945177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>
            <a:extLst>
              <a:ext uri="{FF2B5EF4-FFF2-40B4-BE49-F238E27FC236}">
                <a16:creationId xmlns:a16="http://schemas.microsoft.com/office/drawing/2014/main" id="{E47DEB7E-F71D-D84F-9011-B56FE9D816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1780" t="23069"/>
          <a:stretch/>
        </p:blipFill>
        <p:spPr>
          <a:xfrm>
            <a:off x="-9939" y="-12422"/>
            <a:ext cx="9158908" cy="939799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1D6592CA-3AEF-9245-9030-A69744F573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841" y="5064672"/>
            <a:ext cx="9155840" cy="652812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7143AF52-E038-704E-8B38-1D351568BE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6815" y="12959"/>
            <a:ext cx="1939572" cy="873778"/>
          </a:xfrm>
          <a:prstGeom prst="rect">
            <a:avLst/>
          </a:prstGeom>
        </p:spPr>
      </p:pic>
      <p:sp>
        <p:nvSpPr>
          <p:cNvPr id="13" name="Segnaposto numero diapositiva 12">
            <a:extLst>
              <a:ext uri="{FF2B5EF4-FFF2-40B4-BE49-F238E27FC236}">
                <a16:creationId xmlns:a16="http://schemas.microsoft.com/office/drawing/2014/main" id="{EFFCE501-846A-3E4D-8BB3-296EF5F9C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FD6AA-E63A-A446-AE74-D7B2F3293778}" type="slidenum">
              <a:rPr lang="en-GB" dirty="0" smtClean="0">
                <a:solidFill>
                  <a:schemeClr val="bg1"/>
                </a:solidFill>
              </a:rPr>
              <a:t>33</a:t>
            </a:fld>
            <a:endParaRPr lang="en-GB">
              <a:solidFill>
                <a:schemeClr val="bg1"/>
              </a:solidFill>
            </a:endParaRPr>
          </a:p>
        </p:txBody>
      </p:sp>
      <p:sp>
        <p:nvSpPr>
          <p:cNvPr id="4" name="CasellaDiTesto 10">
            <a:extLst>
              <a:ext uri="{FF2B5EF4-FFF2-40B4-BE49-F238E27FC236}">
                <a16:creationId xmlns:a16="http://schemas.microsoft.com/office/drawing/2014/main" id="{5E540C97-AA26-9FAB-6791-4647015892AC}"/>
              </a:ext>
            </a:extLst>
          </p:cNvPr>
          <p:cNvSpPr txBox="1"/>
          <p:nvPr/>
        </p:nvSpPr>
        <p:spPr>
          <a:xfrm>
            <a:off x="295924" y="169482"/>
            <a:ext cx="5824027" cy="55399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sz="3000" b="1">
                <a:solidFill>
                  <a:schemeClr val="bg1"/>
                </a:solidFill>
                <a:latin typeface="+mj-lt"/>
              </a:rPr>
              <a:t>METHODS:  Hamiltonian MC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5811D2-4D16-7648-9D68-4B50CE00C263}"/>
              </a:ext>
            </a:extLst>
          </p:cNvPr>
          <p:cNvSpPr txBox="1"/>
          <p:nvPr/>
        </p:nvSpPr>
        <p:spPr>
          <a:xfrm>
            <a:off x="144648" y="3324792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>
                <a:cs typeface="Calibri" panose="020F0502020204030204"/>
              </a:rPr>
              <a:t>and an "energy":</a:t>
            </a:r>
          </a:p>
        </p:txBody>
      </p:sp>
      <p:pic>
        <p:nvPicPr>
          <p:cNvPr id="10" name="Picture 8" descr="A picture containing text&#10;&#10;Description automatically generated">
            <a:extLst>
              <a:ext uri="{FF2B5EF4-FFF2-40B4-BE49-F238E27FC236}">
                <a16:creationId xmlns:a16="http://schemas.microsoft.com/office/drawing/2014/main" id="{91B6B37A-0F3B-EF4E-1B82-62480667276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3518" r="32817" b="86128"/>
          <a:stretch/>
        </p:blipFill>
        <p:spPr>
          <a:xfrm>
            <a:off x="2624838" y="2177889"/>
            <a:ext cx="1963958" cy="370796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EC96B43-D065-95F1-9172-82016CC2EC65}"/>
              </a:ext>
            </a:extLst>
          </p:cNvPr>
          <p:cNvCxnSpPr/>
          <p:nvPr/>
        </p:nvCxnSpPr>
        <p:spPr>
          <a:xfrm flipV="1">
            <a:off x="3275007" y="2549416"/>
            <a:ext cx="396816" cy="2269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87280FF-B63A-FBBA-2EB7-98F9EF278095}"/>
              </a:ext>
            </a:extLst>
          </p:cNvPr>
          <p:cNvSpPr txBox="1"/>
          <p:nvPr/>
        </p:nvSpPr>
        <p:spPr>
          <a:xfrm>
            <a:off x="2719844" y="2738810"/>
            <a:ext cx="801897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200">
                <a:cs typeface="Calibri"/>
              </a:rPr>
              <a:t>posterior</a:t>
            </a:r>
            <a:endParaRPr lang="en-US" sz="120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2A909B7-62A7-4EAC-07C9-98D5621B13FE}"/>
              </a:ext>
            </a:extLst>
          </p:cNvPr>
          <p:cNvCxnSpPr>
            <a:cxnSpLocks/>
          </p:cNvCxnSpPr>
          <p:nvPr/>
        </p:nvCxnSpPr>
        <p:spPr>
          <a:xfrm flipH="1" flipV="1">
            <a:off x="4325357" y="2557627"/>
            <a:ext cx="416532" cy="2105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E3B117C4-2208-BC42-3858-0F81A141E910}"/>
              </a:ext>
            </a:extLst>
          </p:cNvPr>
          <p:cNvSpPr txBox="1"/>
          <p:nvPr/>
        </p:nvSpPr>
        <p:spPr>
          <a:xfrm>
            <a:off x="4638885" y="2664909"/>
            <a:ext cx="96620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>
                <a:cs typeface="Calibri"/>
              </a:rPr>
              <a:t>Gaussian</a:t>
            </a:r>
            <a:endParaRPr lang="en-US"/>
          </a:p>
          <a:p>
            <a:pPr algn="ctr"/>
            <a:r>
              <a:rPr lang="en-US" sz="1200">
                <a:cs typeface="Calibri"/>
              </a:rPr>
              <a:t>centered</a:t>
            </a:r>
          </a:p>
          <a:p>
            <a:pPr algn="ctr"/>
            <a:r>
              <a:rPr lang="en-US" sz="1200">
                <a:cs typeface="Calibri"/>
              </a:rPr>
              <a:t>at 0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45C2E644-7C16-B388-6F4D-D3C63930AA9D}"/>
              </a:ext>
            </a:extLst>
          </p:cNvPr>
          <p:cNvGrpSpPr/>
          <p:nvPr/>
        </p:nvGrpSpPr>
        <p:grpSpPr>
          <a:xfrm>
            <a:off x="375908" y="3903182"/>
            <a:ext cx="4498581" cy="763313"/>
            <a:chOff x="441633" y="3763591"/>
            <a:chExt cx="4498581" cy="763313"/>
          </a:xfrm>
        </p:grpSpPr>
        <p:pic>
          <p:nvPicPr>
            <p:cNvPr id="9" name="Picture 8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325414F6-ED3E-1039-B432-572DC08115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2658" r="62392" b="73629"/>
            <a:stretch/>
          </p:blipFill>
          <p:spPr>
            <a:xfrm>
              <a:off x="441633" y="3763591"/>
              <a:ext cx="2355578" cy="393577"/>
            </a:xfrm>
            <a:prstGeom prst="rect">
              <a:avLst/>
            </a:prstGeom>
          </p:spPr>
        </p:pic>
        <p:pic>
          <p:nvPicPr>
            <p:cNvPr id="21" name="Picture 8" descr="A picture containing text">
              <a:extLst>
                <a:ext uri="{FF2B5EF4-FFF2-40B4-BE49-F238E27FC236}">
                  <a16:creationId xmlns:a16="http://schemas.microsoft.com/office/drawing/2014/main" id="{F8ABA06F-A303-6669-5554-0F894AFBD4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7377" t="12051" r="-141" b="74154"/>
            <a:stretch/>
          </p:blipFill>
          <p:spPr>
            <a:xfrm>
              <a:off x="1278680" y="4158160"/>
              <a:ext cx="3661534" cy="368744"/>
            </a:xfrm>
            <a:prstGeom prst="rect">
              <a:avLst/>
            </a:prstGeom>
          </p:spPr>
        </p:pic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5A1F61EC-05B0-3ABE-841E-9194394759CF}"/>
              </a:ext>
            </a:extLst>
          </p:cNvPr>
          <p:cNvSpPr txBox="1"/>
          <p:nvPr/>
        </p:nvSpPr>
        <p:spPr>
          <a:xfrm>
            <a:off x="144494" y="2142378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>
                <a:cs typeface="Calibri" panose="020F0502020204030204"/>
              </a:rPr>
              <a:t>Define the joint probability</a:t>
            </a:r>
          </a:p>
        </p:txBody>
      </p: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17C86E5D-4E75-2343-7BD0-3505B1D0E88B}"/>
              </a:ext>
            </a:extLst>
          </p:cNvPr>
          <p:cNvCxnSpPr/>
          <p:nvPr/>
        </p:nvCxnSpPr>
        <p:spPr>
          <a:xfrm flipV="1">
            <a:off x="6096803" y="1138730"/>
            <a:ext cx="561128" cy="35833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Group 47">
            <a:extLst>
              <a:ext uri="{FF2B5EF4-FFF2-40B4-BE49-F238E27FC236}">
                <a16:creationId xmlns:a16="http://schemas.microsoft.com/office/drawing/2014/main" id="{1C5506F0-9331-99B4-7E32-6F371F5691C3}"/>
              </a:ext>
            </a:extLst>
          </p:cNvPr>
          <p:cNvGrpSpPr/>
          <p:nvPr/>
        </p:nvGrpSpPr>
        <p:grpSpPr>
          <a:xfrm>
            <a:off x="-7253" y="1321951"/>
            <a:ext cx="6256831" cy="705971"/>
            <a:chOff x="-684048" y="1152738"/>
            <a:chExt cx="6822184" cy="705971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A17BEC54-B29C-531E-CC1A-01E45FACD1C1}"/>
                </a:ext>
              </a:extLst>
            </p:cNvPr>
            <p:cNvSpPr txBox="1"/>
            <p:nvPr/>
          </p:nvSpPr>
          <p:spPr>
            <a:xfrm>
              <a:off x="-684048" y="1231175"/>
              <a:ext cx="6472285" cy="40011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000">
                  <a:cs typeface="Calibri" panose="020F0502020204030204"/>
                </a:rPr>
                <a:t>Idea:  Simulate </a:t>
              </a:r>
              <a:r>
                <a:rPr lang="en-US" sz="2000" err="1">
                  <a:cs typeface="Calibri" panose="020F0502020204030204"/>
                </a:rPr>
                <a:t>hamiltonian</a:t>
              </a:r>
              <a:r>
                <a:rPr lang="en-US" sz="2000">
                  <a:cs typeface="Calibri" panose="020F0502020204030204"/>
                </a:rPr>
                <a:t> dynamics with coordinates </a:t>
              </a:r>
              <a:endParaRPr lang="en-US" sz="2000">
                <a:ea typeface="Calibri"/>
                <a:cs typeface="Calibri"/>
              </a:endParaRPr>
            </a:p>
          </p:txBody>
        </p:sp>
        <p:pic>
          <p:nvPicPr>
            <p:cNvPr id="45" name="Picture 45">
              <a:extLst>
                <a:ext uri="{FF2B5EF4-FFF2-40B4-BE49-F238E27FC236}">
                  <a16:creationId xmlns:a16="http://schemas.microsoft.com/office/drawing/2014/main" id="{FD1E3CAB-BB97-63FE-C79B-0C842BAB48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45418" t="25590" r="44311" b="45116"/>
            <a:stretch/>
          </p:blipFill>
          <p:spPr>
            <a:xfrm>
              <a:off x="5601554" y="1152738"/>
              <a:ext cx="536582" cy="705971"/>
            </a:xfrm>
            <a:prstGeom prst="rect">
              <a:avLst/>
            </a:prstGeom>
          </p:spPr>
        </p:pic>
      </p:grp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C2048CC4-5AE9-873B-E452-560AF8187D32}"/>
              </a:ext>
            </a:extLst>
          </p:cNvPr>
          <p:cNvCxnSpPr/>
          <p:nvPr/>
        </p:nvCxnSpPr>
        <p:spPr>
          <a:xfrm>
            <a:off x="6272543" y="1746687"/>
            <a:ext cx="380384" cy="35603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EDB072D6-7BB2-D00D-5237-0674670122B7}"/>
              </a:ext>
            </a:extLst>
          </p:cNvPr>
          <p:cNvSpPr txBox="1"/>
          <p:nvPr/>
        </p:nvSpPr>
        <p:spPr>
          <a:xfrm>
            <a:off x="6762432" y="998034"/>
            <a:ext cx="1467363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>
                <a:cs typeface="Calibri"/>
              </a:rPr>
              <a:t>parameters to infer</a:t>
            </a:r>
            <a:endParaRPr lang="en-US" sz="120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D7963C9-90AA-712A-085B-17378C5374E6}"/>
              </a:ext>
            </a:extLst>
          </p:cNvPr>
          <p:cNvSpPr txBox="1"/>
          <p:nvPr/>
        </p:nvSpPr>
        <p:spPr>
          <a:xfrm>
            <a:off x="6758988" y="1975167"/>
            <a:ext cx="269149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>
                <a:cs typeface="Calibri"/>
              </a:rPr>
              <a:t>auxiliary "momentum" </a:t>
            </a:r>
            <a:endParaRPr lang="en-US">
              <a:cs typeface="Calibri"/>
            </a:endParaRPr>
          </a:p>
          <a:p>
            <a:r>
              <a:rPr lang="en-US" sz="1200">
                <a:cs typeface="Calibri"/>
              </a:rPr>
              <a:t>random variable</a:t>
            </a:r>
            <a:endParaRPr lang="en-US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844747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>
            <a:extLst>
              <a:ext uri="{FF2B5EF4-FFF2-40B4-BE49-F238E27FC236}">
                <a16:creationId xmlns:a16="http://schemas.microsoft.com/office/drawing/2014/main" id="{E47DEB7E-F71D-D84F-9011-B56FE9D816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1780" t="23069"/>
          <a:stretch/>
        </p:blipFill>
        <p:spPr>
          <a:xfrm>
            <a:off x="-9939" y="-12422"/>
            <a:ext cx="9158908" cy="939799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1D6592CA-3AEF-9245-9030-A69744F573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841" y="5064672"/>
            <a:ext cx="9155840" cy="652812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7143AF52-E038-704E-8B38-1D351568BE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6815" y="12959"/>
            <a:ext cx="1939572" cy="873778"/>
          </a:xfrm>
          <a:prstGeom prst="rect">
            <a:avLst/>
          </a:prstGeom>
        </p:spPr>
      </p:pic>
      <p:sp>
        <p:nvSpPr>
          <p:cNvPr id="13" name="Segnaposto numero diapositiva 12">
            <a:extLst>
              <a:ext uri="{FF2B5EF4-FFF2-40B4-BE49-F238E27FC236}">
                <a16:creationId xmlns:a16="http://schemas.microsoft.com/office/drawing/2014/main" id="{EFFCE501-846A-3E4D-8BB3-296EF5F9C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FD6AA-E63A-A446-AE74-D7B2F3293778}" type="slidenum">
              <a:rPr lang="en-GB" dirty="0" smtClean="0">
                <a:solidFill>
                  <a:schemeClr val="bg1"/>
                </a:solidFill>
              </a:rPr>
              <a:t>34</a:t>
            </a:fld>
            <a:endParaRPr lang="en-GB">
              <a:solidFill>
                <a:schemeClr val="bg1"/>
              </a:solidFill>
            </a:endParaRPr>
          </a:p>
        </p:txBody>
      </p:sp>
      <p:sp>
        <p:nvSpPr>
          <p:cNvPr id="4" name="CasellaDiTesto 10">
            <a:extLst>
              <a:ext uri="{FF2B5EF4-FFF2-40B4-BE49-F238E27FC236}">
                <a16:creationId xmlns:a16="http://schemas.microsoft.com/office/drawing/2014/main" id="{5E540C97-AA26-9FAB-6791-4647015892AC}"/>
              </a:ext>
            </a:extLst>
          </p:cNvPr>
          <p:cNvSpPr txBox="1"/>
          <p:nvPr/>
        </p:nvSpPr>
        <p:spPr>
          <a:xfrm>
            <a:off x="295924" y="169482"/>
            <a:ext cx="5824027" cy="55399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sz="3000" b="1">
                <a:solidFill>
                  <a:schemeClr val="bg1"/>
                </a:solidFill>
                <a:latin typeface="+mj-lt"/>
              </a:rPr>
              <a:t>METHODS:  Hamiltonian MC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5811D2-4D16-7648-9D68-4B50CE00C263}"/>
              </a:ext>
            </a:extLst>
          </p:cNvPr>
          <p:cNvSpPr txBox="1"/>
          <p:nvPr/>
        </p:nvSpPr>
        <p:spPr>
          <a:xfrm>
            <a:off x="144648" y="3324792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>
                <a:cs typeface="Calibri" panose="020F0502020204030204"/>
              </a:rPr>
              <a:t>and an "energy":</a:t>
            </a:r>
          </a:p>
        </p:txBody>
      </p:sp>
      <p:pic>
        <p:nvPicPr>
          <p:cNvPr id="10" name="Picture 8" descr="A picture containing text&#10;&#10;Description automatically generated">
            <a:extLst>
              <a:ext uri="{FF2B5EF4-FFF2-40B4-BE49-F238E27FC236}">
                <a16:creationId xmlns:a16="http://schemas.microsoft.com/office/drawing/2014/main" id="{91B6B37A-0F3B-EF4E-1B82-62480667276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3518" r="32817" b="86128"/>
          <a:stretch/>
        </p:blipFill>
        <p:spPr>
          <a:xfrm>
            <a:off x="2624838" y="2177889"/>
            <a:ext cx="1963958" cy="370796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EC96B43-D065-95F1-9172-82016CC2EC65}"/>
              </a:ext>
            </a:extLst>
          </p:cNvPr>
          <p:cNvCxnSpPr/>
          <p:nvPr/>
        </p:nvCxnSpPr>
        <p:spPr>
          <a:xfrm flipV="1">
            <a:off x="3275007" y="2549416"/>
            <a:ext cx="396816" cy="2269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87280FF-B63A-FBBA-2EB7-98F9EF278095}"/>
              </a:ext>
            </a:extLst>
          </p:cNvPr>
          <p:cNvSpPr txBox="1"/>
          <p:nvPr/>
        </p:nvSpPr>
        <p:spPr>
          <a:xfrm>
            <a:off x="2719844" y="2738810"/>
            <a:ext cx="801897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200">
                <a:cs typeface="Calibri"/>
              </a:rPr>
              <a:t>posterior</a:t>
            </a:r>
            <a:endParaRPr lang="en-US" sz="120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2A909B7-62A7-4EAC-07C9-98D5621B13FE}"/>
              </a:ext>
            </a:extLst>
          </p:cNvPr>
          <p:cNvCxnSpPr>
            <a:cxnSpLocks/>
          </p:cNvCxnSpPr>
          <p:nvPr/>
        </p:nvCxnSpPr>
        <p:spPr>
          <a:xfrm flipH="1" flipV="1">
            <a:off x="4325357" y="2557627"/>
            <a:ext cx="416532" cy="2105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E3B117C4-2208-BC42-3858-0F81A141E910}"/>
              </a:ext>
            </a:extLst>
          </p:cNvPr>
          <p:cNvSpPr txBox="1"/>
          <p:nvPr/>
        </p:nvSpPr>
        <p:spPr>
          <a:xfrm>
            <a:off x="4638885" y="2664909"/>
            <a:ext cx="96620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>
                <a:cs typeface="Calibri"/>
              </a:rPr>
              <a:t>Gaussian</a:t>
            </a:r>
            <a:endParaRPr lang="en-US"/>
          </a:p>
          <a:p>
            <a:pPr algn="ctr"/>
            <a:r>
              <a:rPr lang="en-US" sz="1200">
                <a:cs typeface="Calibri"/>
              </a:rPr>
              <a:t>centered</a:t>
            </a:r>
          </a:p>
          <a:p>
            <a:pPr algn="ctr"/>
            <a:r>
              <a:rPr lang="en-US" sz="1200">
                <a:cs typeface="Calibri"/>
              </a:rPr>
              <a:t>at 0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45C2E644-7C16-B388-6F4D-D3C63930AA9D}"/>
              </a:ext>
            </a:extLst>
          </p:cNvPr>
          <p:cNvGrpSpPr/>
          <p:nvPr/>
        </p:nvGrpSpPr>
        <p:grpSpPr>
          <a:xfrm>
            <a:off x="375908" y="3903182"/>
            <a:ext cx="4498581" cy="763313"/>
            <a:chOff x="441633" y="3763591"/>
            <a:chExt cx="4498581" cy="763313"/>
          </a:xfrm>
        </p:grpSpPr>
        <p:pic>
          <p:nvPicPr>
            <p:cNvPr id="9" name="Picture 8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325414F6-ED3E-1039-B432-572DC08115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2658" r="62392" b="73629"/>
            <a:stretch/>
          </p:blipFill>
          <p:spPr>
            <a:xfrm>
              <a:off x="441633" y="3763591"/>
              <a:ext cx="2355578" cy="393577"/>
            </a:xfrm>
            <a:prstGeom prst="rect">
              <a:avLst/>
            </a:prstGeom>
          </p:spPr>
        </p:pic>
        <p:pic>
          <p:nvPicPr>
            <p:cNvPr id="21" name="Picture 8" descr="A picture containing text">
              <a:extLst>
                <a:ext uri="{FF2B5EF4-FFF2-40B4-BE49-F238E27FC236}">
                  <a16:creationId xmlns:a16="http://schemas.microsoft.com/office/drawing/2014/main" id="{F8ABA06F-A303-6669-5554-0F894AFBD4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7377" t="12051" r="-141" b="74154"/>
            <a:stretch/>
          </p:blipFill>
          <p:spPr>
            <a:xfrm>
              <a:off x="1278680" y="4158160"/>
              <a:ext cx="3661534" cy="368744"/>
            </a:xfrm>
            <a:prstGeom prst="rect">
              <a:avLst/>
            </a:prstGeom>
          </p:spPr>
        </p:pic>
      </p:grpSp>
      <p:pic>
        <p:nvPicPr>
          <p:cNvPr id="35" name="Picture 34" descr="A picture containing text&#10;&#10;Description automatically generated">
            <a:extLst>
              <a:ext uri="{FF2B5EF4-FFF2-40B4-BE49-F238E27FC236}">
                <a16:creationId xmlns:a16="http://schemas.microsoft.com/office/drawing/2014/main" id="{741F1E8E-4405-EC6E-DE71-47519258C0F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9283" t="25170" r="29595" b="30612"/>
          <a:stretch/>
        </p:blipFill>
        <p:spPr>
          <a:xfrm>
            <a:off x="6566169" y="3721594"/>
            <a:ext cx="2292438" cy="1135084"/>
          </a:xfrm>
          <a:prstGeom prst="rect">
            <a:avLst/>
          </a:prstGeom>
        </p:spPr>
      </p:pic>
      <p:sp>
        <p:nvSpPr>
          <p:cNvPr id="39" name="Arrow: Right 38">
            <a:extLst>
              <a:ext uri="{FF2B5EF4-FFF2-40B4-BE49-F238E27FC236}">
                <a16:creationId xmlns:a16="http://schemas.microsoft.com/office/drawing/2014/main" id="{3CE400F8-E87F-EC88-5F7B-4230C011F0AC}"/>
              </a:ext>
            </a:extLst>
          </p:cNvPr>
          <p:cNvSpPr/>
          <p:nvPr/>
        </p:nvSpPr>
        <p:spPr>
          <a:xfrm>
            <a:off x="5158999" y="4114749"/>
            <a:ext cx="1173980" cy="287392"/>
          </a:xfrm>
          <a:prstGeom prst="rightArrow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A1F61EC-05B0-3ABE-841E-9194394759CF}"/>
              </a:ext>
            </a:extLst>
          </p:cNvPr>
          <p:cNvSpPr txBox="1"/>
          <p:nvPr/>
        </p:nvSpPr>
        <p:spPr>
          <a:xfrm>
            <a:off x="144494" y="2142378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>
                <a:cs typeface="Calibri" panose="020F0502020204030204"/>
              </a:rPr>
              <a:t>Define the joint probability</a:t>
            </a:r>
          </a:p>
        </p:txBody>
      </p: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17C86E5D-4E75-2343-7BD0-3505B1D0E88B}"/>
              </a:ext>
            </a:extLst>
          </p:cNvPr>
          <p:cNvCxnSpPr/>
          <p:nvPr/>
        </p:nvCxnSpPr>
        <p:spPr>
          <a:xfrm flipV="1">
            <a:off x="6096803" y="1138730"/>
            <a:ext cx="561128" cy="35833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Group 47">
            <a:extLst>
              <a:ext uri="{FF2B5EF4-FFF2-40B4-BE49-F238E27FC236}">
                <a16:creationId xmlns:a16="http://schemas.microsoft.com/office/drawing/2014/main" id="{1C5506F0-9331-99B4-7E32-6F371F5691C3}"/>
              </a:ext>
            </a:extLst>
          </p:cNvPr>
          <p:cNvGrpSpPr/>
          <p:nvPr/>
        </p:nvGrpSpPr>
        <p:grpSpPr>
          <a:xfrm>
            <a:off x="-7253" y="1321951"/>
            <a:ext cx="6256831" cy="705971"/>
            <a:chOff x="-684048" y="1152738"/>
            <a:chExt cx="6822184" cy="705971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A17BEC54-B29C-531E-CC1A-01E45FACD1C1}"/>
                </a:ext>
              </a:extLst>
            </p:cNvPr>
            <p:cNvSpPr txBox="1"/>
            <p:nvPr/>
          </p:nvSpPr>
          <p:spPr>
            <a:xfrm>
              <a:off x="-684048" y="1231175"/>
              <a:ext cx="6472285" cy="40011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000">
                  <a:cs typeface="Calibri" panose="020F0502020204030204"/>
                </a:rPr>
                <a:t>Idea:  Simulate </a:t>
              </a:r>
              <a:r>
                <a:rPr lang="en-US" sz="2000" err="1">
                  <a:cs typeface="Calibri" panose="020F0502020204030204"/>
                </a:rPr>
                <a:t>hamiltonian</a:t>
              </a:r>
              <a:r>
                <a:rPr lang="en-US" sz="2000">
                  <a:cs typeface="Calibri" panose="020F0502020204030204"/>
                </a:rPr>
                <a:t> dynamics with coordinates </a:t>
              </a:r>
              <a:endParaRPr lang="en-US" sz="2000">
                <a:ea typeface="Calibri"/>
                <a:cs typeface="Calibri"/>
              </a:endParaRPr>
            </a:p>
          </p:txBody>
        </p:sp>
        <p:pic>
          <p:nvPicPr>
            <p:cNvPr id="45" name="Picture 45">
              <a:extLst>
                <a:ext uri="{FF2B5EF4-FFF2-40B4-BE49-F238E27FC236}">
                  <a16:creationId xmlns:a16="http://schemas.microsoft.com/office/drawing/2014/main" id="{FD1E3CAB-BB97-63FE-C79B-0C842BAB48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45418" t="25590" r="44311" b="45116"/>
            <a:stretch/>
          </p:blipFill>
          <p:spPr>
            <a:xfrm>
              <a:off x="5601554" y="1152738"/>
              <a:ext cx="536582" cy="705971"/>
            </a:xfrm>
            <a:prstGeom prst="rect">
              <a:avLst/>
            </a:prstGeom>
          </p:spPr>
        </p:pic>
      </p:grp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C2048CC4-5AE9-873B-E452-560AF8187D32}"/>
              </a:ext>
            </a:extLst>
          </p:cNvPr>
          <p:cNvCxnSpPr/>
          <p:nvPr/>
        </p:nvCxnSpPr>
        <p:spPr>
          <a:xfrm>
            <a:off x="6272543" y="1746687"/>
            <a:ext cx="380384" cy="35603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EDB072D6-7BB2-D00D-5237-0674670122B7}"/>
              </a:ext>
            </a:extLst>
          </p:cNvPr>
          <p:cNvSpPr txBox="1"/>
          <p:nvPr/>
        </p:nvSpPr>
        <p:spPr>
          <a:xfrm>
            <a:off x="6762432" y="998034"/>
            <a:ext cx="1467363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>
                <a:cs typeface="Calibri"/>
              </a:rPr>
              <a:t>parameters to infer</a:t>
            </a:r>
            <a:endParaRPr lang="en-US" sz="120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D7963C9-90AA-712A-085B-17378C5374E6}"/>
              </a:ext>
            </a:extLst>
          </p:cNvPr>
          <p:cNvSpPr txBox="1"/>
          <p:nvPr/>
        </p:nvSpPr>
        <p:spPr>
          <a:xfrm>
            <a:off x="6758988" y="1975167"/>
            <a:ext cx="269149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>
                <a:cs typeface="Calibri"/>
              </a:rPr>
              <a:t>auxiliary "momentum" </a:t>
            </a:r>
            <a:endParaRPr lang="en-US">
              <a:cs typeface="Calibri"/>
            </a:endParaRPr>
          </a:p>
          <a:p>
            <a:r>
              <a:rPr lang="en-US" sz="1200">
                <a:cs typeface="Calibri"/>
              </a:rPr>
              <a:t>random variable</a:t>
            </a:r>
            <a:endParaRPr lang="en-US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868776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>
            <a:extLst>
              <a:ext uri="{FF2B5EF4-FFF2-40B4-BE49-F238E27FC236}">
                <a16:creationId xmlns:a16="http://schemas.microsoft.com/office/drawing/2014/main" id="{E47DEB7E-F71D-D84F-9011-B56FE9D816E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1780" t="23069"/>
          <a:stretch/>
        </p:blipFill>
        <p:spPr>
          <a:xfrm>
            <a:off x="-9939" y="-12422"/>
            <a:ext cx="9158908" cy="939799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1D6592CA-3AEF-9245-9030-A69744F573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1841" y="5064672"/>
            <a:ext cx="9155840" cy="652812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7143AF52-E038-704E-8B38-1D351568BE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6815" y="12959"/>
            <a:ext cx="1939572" cy="873778"/>
          </a:xfrm>
          <a:prstGeom prst="rect">
            <a:avLst/>
          </a:prstGeom>
        </p:spPr>
      </p:pic>
      <p:sp>
        <p:nvSpPr>
          <p:cNvPr id="13" name="Segnaposto numero diapositiva 12">
            <a:extLst>
              <a:ext uri="{FF2B5EF4-FFF2-40B4-BE49-F238E27FC236}">
                <a16:creationId xmlns:a16="http://schemas.microsoft.com/office/drawing/2014/main" id="{EFFCE501-846A-3E4D-8BB3-296EF5F9C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FD6AA-E63A-A446-AE74-D7B2F3293778}" type="slidenum">
              <a:rPr lang="en-GB" dirty="0" smtClean="0">
                <a:solidFill>
                  <a:schemeClr val="bg1"/>
                </a:solidFill>
              </a:rPr>
              <a:t>35</a:t>
            </a:fld>
            <a:endParaRPr lang="en-GB">
              <a:solidFill>
                <a:schemeClr val="bg1"/>
              </a:solidFill>
            </a:endParaRPr>
          </a:p>
        </p:txBody>
      </p:sp>
      <p:sp>
        <p:nvSpPr>
          <p:cNvPr id="7" name="CasellaDiTesto 10">
            <a:extLst>
              <a:ext uri="{FF2B5EF4-FFF2-40B4-BE49-F238E27FC236}">
                <a16:creationId xmlns:a16="http://schemas.microsoft.com/office/drawing/2014/main" id="{9D4E8201-332B-B2DB-CA14-A2229F09929F}"/>
              </a:ext>
            </a:extLst>
          </p:cNvPr>
          <p:cNvSpPr txBox="1"/>
          <p:nvPr/>
        </p:nvSpPr>
        <p:spPr>
          <a:xfrm>
            <a:off x="295924" y="169482"/>
            <a:ext cx="5824027" cy="55399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sz="3000" b="1">
                <a:solidFill>
                  <a:schemeClr val="bg1"/>
                </a:solidFill>
                <a:latin typeface="+mj-lt"/>
              </a:rPr>
              <a:t>METHODS:  Hamiltonian MC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5EF9FFB-F4BE-244D-BD71-40A271A73ACE}"/>
              </a:ext>
            </a:extLst>
          </p:cNvPr>
          <p:cNvSpPr txBox="1"/>
          <p:nvPr/>
        </p:nvSpPr>
        <p:spPr>
          <a:xfrm>
            <a:off x="295913" y="1103574"/>
            <a:ext cx="2743199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AutoNum type="arabicPeriod"/>
            </a:pPr>
            <a:r>
              <a:rPr lang="en-US">
                <a:cs typeface="Calibri"/>
              </a:rPr>
              <a:t>Sample a new momentum </a:t>
            </a:r>
          </a:p>
          <a:p>
            <a:pPr marL="342900" indent="-342900">
              <a:buAutoNum type="arabicPeriod"/>
            </a:pPr>
            <a:endParaRPr lang="en-US">
              <a:cs typeface="Calibri"/>
            </a:endParaRPr>
          </a:p>
          <a:p>
            <a:pPr marL="342900" indent="-342900">
              <a:buAutoNum type="arabicPeriod"/>
            </a:pPr>
            <a:endParaRPr lang="en-US">
              <a:solidFill>
                <a:srgbClr val="FF0000"/>
              </a:solidFill>
              <a:cs typeface="Calibri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937E84D-8747-4578-34BA-E4E9E417A460}"/>
              </a:ext>
            </a:extLst>
          </p:cNvPr>
          <p:cNvGrpSpPr/>
          <p:nvPr/>
        </p:nvGrpSpPr>
        <p:grpSpPr>
          <a:xfrm>
            <a:off x="3484684" y="1251354"/>
            <a:ext cx="1418727" cy="365041"/>
            <a:chOff x="3484684" y="1251354"/>
            <a:chExt cx="1418727" cy="365041"/>
          </a:xfrm>
        </p:grpSpPr>
        <p:pic>
          <p:nvPicPr>
            <p:cNvPr id="16" name="Picture 16" descr="Logo&#10;&#10;Description automatically generated">
              <a:extLst>
                <a:ext uri="{FF2B5EF4-FFF2-40B4-BE49-F238E27FC236}">
                  <a16:creationId xmlns:a16="http://schemas.microsoft.com/office/drawing/2014/main" id="{ECF24423-F833-6CE2-5036-B650B3B348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20958" t="3990" r="810" b="80"/>
            <a:stretch/>
          </p:blipFill>
          <p:spPr>
            <a:xfrm>
              <a:off x="3767330" y="1251354"/>
              <a:ext cx="1136081" cy="365041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88BB7BC-79F5-23F5-5C8A-1C41761A2C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9634" t="23529" r="56090" b="-1961"/>
            <a:stretch/>
          </p:blipFill>
          <p:spPr>
            <a:xfrm>
              <a:off x="3484684" y="1252711"/>
              <a:ext cx="286564" cy="35459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12767600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>
            <a:extLst>
              <a:ext uri="{FF2B5EF4-FFF2-40B4-BE49-F238E27FC236}">
                <a16:creationId xmlns:a16="http://schemas.microsoft.com/office/drawing/2014/main" id="{E47DEB7E-F71D-D84F-9011-B56FE9D816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1780" t="23069"/>
          <a:stretch/>
        </p:blipFill>
        <p:spPr>
          <a:xfrm>
            <a:off x="-9939" y="-12422"/>
            <a:ext cx="9158908" cy="939799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1D6592CA-3AEF-9245-9030-A69744F573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841" y="5064672"/>
            <a:ext cx="9155840" cy="652812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7143AF52-E038-704E-8B38-1D351568BE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6815" y="12959"/>
            <a:ext cx="1939572" cy="873778"/>
          </a:xfrm>
          <a:prstGeom prst="rect">
            <a:avLst/>
          </a:prstGeom>
        </p:spPr>
      </p:pic>
      <p:sp>
        <p:nvSpPr>
          <p:cNvPr id="13" name="Segnaposto numero diapositiva 12">
            <a:extLst>
              <a:ext uri="{FF2B5EF4-FFF2-40B4-BE49-F238E27FC236}">
                <a16:creationId xmlns:a16="http://schemas.microsoft.com/office/drawing/2014/main" id="{EFFCE501-846A-3E4D-8BB3-296EF5F9C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FD6AA-E63A-A446-AE74-D7B2F3293778}" type="slidenum">
              <a:rPr lang="en-GB" dirty="0" smtClean="0">
                <a:solidFill>
                  <a:schemeClr val="bg1"/>
                </a:solidFill>
              </a:rPr>
              <a:t>36</a:t>
            </a:fld>
            <a:endParaRPr lang="en-GB">
              <a:solidFill>
                <a:schemeClr val="bg1"/>
              </a:solidFill>
            </a:endParaRPr>
          </a:p>
        </p:txBody>
      </p:sp>
      <p:sp>
        <p:nvSpPr>
          <p:cNvPr id="7" name="CasellaDiTesto 10">
            <a:extLst>
              <a:ext uri="{FF2B5EF4-FFF2-40B4-BE49-F238E27FC236}">
                <a16:creationId xmlns:a16="http://schemas.microsoft.com/office/drawing/2014/main" id="{9D4E8201-332B-B2DB-CA14-A2229F09929F}"/>
              </a:ext>
            </a:extLst>
          </p:cNvPr>
          <p:cNvSpPr txBox="1"/>
          <p:nvPr/>
        </p:nvSpPr>
        <p:spPr>
          <a:xfrm>
            <a:off x="295924" y="169482"/>
            <a:ext cx="5824027" cy="55399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sz="3000" b="1">
                <a:solidFill>
                  <a:schemeClr val="bg1"/>
                </a:solidFill>
                <a:latin typeface="+mj-lt"/>
              </a:rPr>
              <a:t>METHODS:  Hamiltonian MC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5EF9FFB-F4BE-244D-BD71-40A271A73ACE}"/>
              </a:ext>
            </a:extLst>
          </p:cNvPr>
          <p:cNvSpPr txBox="1"/>
          <p:nvPr/>
        </p:nvSpPr>
        <p:spPr>
          <a:xfrm>
            <a:off x="295913" y="1103574"/>
            <a:ext cx="2743199" cy="28623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AutoNum type="arabicPeriod"/>
            </a:pPr>
            <a:r>
              <a:rPr lang="en-US">
                <a:cs typeface="Calibri"/>
              </a:rPr>
              <a:t>Sample a new momentum </a:t>
            </a:r>
          </a:p>
          <a:p>
            <a:pPr marL="342900" indent="-342900">
              <a:buAutoNum type="arabicPeriod"/>
            </a:pPr>
            <a:endParaRPr lang="en-US">
              <a:cs typeface="Calibri"/>
            </a:endParaRPr>
          </a:p>
          <a:p>
            <a:pPr marL="342900" indent="-342900">
              <a:buAutoNum type="arabicPeriod"/>
            </a:pPr>
            <a:endParaRPr lang="en-US">
              <a:cs typeface="Calibri"/>
            </a:endParaRPr>
          </a:p>
          <a:p>
            <a:pPr marL="342900" indent="-342900">
              <a:buAutoNum type="arabicPeriod"/>
            </a:pPr>
            <a:r>
              <a:rPr lang="en-US">
                <a:cs typeface="Calibri"/>
              </a:rPr>
              <a:t>Integrate numerically to get the proposed samples</a:t>
            </a:r>
          </a:p>
          <a:p>
            <a:pPr marL="342900" indent="-342900">
              <a:buAutoNum type="arabicPeriod"/>
            </a:pPr>
            <a:endParaRPr lang="en-US">
              <a:cs typeface="Calibri"/>
            </a:endParaRPr>
          </a:p>
          <a:p>
            <a:pPr marL="342900" indent="-342900">
              <a:buAutoNum type="arabicPeriod"/>
            </a:pPr>
            <a:endParaRPr lang="en-US">
              <a:cs typeface="Calibri"/>
            </a:endParaRPr>
          </a:p>
          <a:p>
            <a:pPr marL="342900" indent="-342900">
              <a:buAutoNum type="arabicPeriod"/>
            </a:pPr>
            <a:endParaRPr lang="en-US">
              <a:solidFill>
                <a:srgbClr val="000000"/>
              </a:solidFill>
              <a:cs typeface="Calibri"/>
            </a:endParaRPr>
          </a:p>
        </p:txBody>
      </p:sp>
      <p:pic>
        <p:nvPicPr>
          <p:cNvPr id="9" name="Picture 8" descr="A picture containing text&#10;&#10;Description automatically generated">
            <a:extLst>
              <a:ext uri="{FF2B5EF4-FFF2-40B4-BE49-F238E27FC236}">
                <a16:creationId xmlns:a16="http://schemas.microsoft.com/office/drawing/2014/main" id="{A716D73C-99D5-7F69-3C12-41521A8C21B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9283" t="25170" r="29595" b="30612"/>
          <a:stretch/>
        </p:blipFill>
        <p:spPr>
          <a:xfrm>
            <a:off x="3466090" y="2122660"/>
            <a:ext cx="2037525" cy="1028185"/>
          </a:xfrm>
          <a:prstGeom prst="rect">
            <a:avLst/>
          </a:prstGeom>
        </p:spPr>
      </p:pic>
      <p:pic>
        <p:nvPicPr>
          <p:cNvPr id="10" name="Picture 34" descr="A picture containing text&#10;&#10;Description automatically generated">
            <a:extLst>
              <a:ext uri="{FF2B5EF4-FFF2-40B4-BE49-F238E27FC236}">
                <a16:creationId xmlns:a16="http://schemas.microsoft.com/office/drawing/2014/main" id="{3CA0D0D6-D109-A44C-EE89-999EA1EC76A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5059" t="68475" r="45171" b="16610"/>
          <a:stretch/>
        </p:blipFill>
        <p:spPr>
          <a:xfrm>
            <a:off x="8045797" y="2413184"/>
            <a:ext cx="646951" cy="451179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C34C1315-E8AD-764F-7B5A-91C121AD28BA}"/>
              </a:ext>
            </a:extLst>
          </p:cNvPr>
          <p:cNvSpPr/>
          <p:nvPr/>
        </p:nvSpPr>
        <p:spPr>
          <a:xfrm>
            <a:off x="6986020" y="2557881"/>
            <a:ext cx="779275" cy="196939"/>
          </a:xfrm>
          <a:prstGeom prst="rightArrow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9BC8E915-0996-A359-8B1C-2D7ADB83CB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55800" y="2409629"/>
            <a:ext cx="836054" cy="45211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0937E84D-8747-4578-34BA-E4E9E417A460}"/>
              </a:ext>
            </a:extLst>
          </p:cNvPr>
          <p:cNvGrpSpPr/>
          <p:nvPr/>
        </p:nvGrpSpPr>
        <p:grpSpPr>
          <a:xfrm>
            <a:off x="3484684" y="1251354"/>
            <a:ext cx="1418727" cy="365041"/>
            <a:chOff x="3484684" y="1251354"/>
            <a:chExt cx="1418727" cy="365041"/>
          </a:xfrm>
        </p:grpSpPr>
        <p:pic>
          <p:nvPicPr>
            <p:cNvPr id="16" name="Picture 16" descr="Logo&#10;&#10;Description automatically generated">
              <a:extLst>
                <a:ext uri="{FF2B5EF4-FFF2-40B4-BE49-F238E27FC236}">
                  <a16:creationId xmlns:a16="http://schemas.microsoft.com/office/drawing/2014/main" id="{ECF24423-F833-6CE2-5036-B650B3B348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20958" t="3990" r="810" b="80"/>
            <a:stretch/>
          </p:blipFill>
          <p:spPr>
            <a:xfrm>
              <a:off x="3767330" y="1251354"/>
              <a:ext cx="1136081" cy="365041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88BB7BC-79F5-23F5-5C8A-1C41761A2C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9634" t="23529" r="56090" b="-1961"/>
            <a:stretch/>
          </p:blipFill>
          <p:spPr>
            <a:xfrm>
              <a:off x="3484684" y="1252711"/>
              <a:ext cx="286564" cy="35459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041056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>
            <a:extLst>
              <a:ext uri="{FF2B5EF4-FFF2-40B4-BE49-F238E27FC236}">
                <a16:creationId xmlns:a16="http://schemas.microsoft.com/office/drawing/2014/main" id="{E47DEB7E-F71D-D84F-9011-B56FE9D816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1780" t="23069"/>
          <a:stretch/>
        </p:blipFill>
        <p:spPr>
          <a:xfrm>
            <a:off x="-9939" y="-12422"/>
            <a:ext cx="9158908" cy="939799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1D6592CA-3AEF-9245-9030-A69744F573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841" y="5064672"/>
            <a:ext cx="9155840" cy="652812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7143AF52-E038-704E-8B38-1D351568BE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6815" y="12959"/>
            <a:ext cx="1939572" cy="873778"/>
          </a:xfrm>
          <a:prstGeom prst="rect">
            <a:avLst/>
          </a:prstGeom>
        </p:spPr>
      </p:pic>
      <p:sp>
        <p:nvSpPr>
          <p:cNvPr id="13" name="Segnaposto numero diapositiva 12">
            <a:extLst>
              <a:ext uri="{FF2B5EF4-FFF2-40B4-BE49-F238E27FC236}">
                <a16:creationId xmlns:a16="http://schemas.microsoft.com/office/drawing/2014/main" id="{EFFCE501-846A-3E4D-8BB3-296EF5F9C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FD6AA-E63A-A446-AE74-D7B2F3293778}" type="slidenum">
              <a:rPr lang="en-GB" dirty="0" smtClean="0">
                <a:solidFill>
                  <a:schemeClr val="bg1"/>
                </a:solidFill>
              </a:rPr>
              <a:t>37</a:t>
            </a:fld>
            <a:endParaRPr lang="en-GB">
              <a:solidFill>
                <a:schemeClr val="bg1"/>
              </a:solidFill>
            </a:endParaRPr>
          </a:p>
        </p:txBody>
      </p:sp>
      <p:sp>
        <p:nvSpPr>
          <p:cNvPr id="7" name="CasellaDiTesto 10">
            <a:extLst>
              <a:ext uri="{FF2B5EF4-FFF2-40B4-BE49-F238E27FC236}">
                <a16:creationId xmlns:a16="http://schemas.microsoft.com/office/drawing/2014/main" id="{9D4E8201-332B-B2DB-CA14-A2229F09929F}"/>
              </a:ext>
            </a:extLst>
          </p:cNvPr>
          <p:cNvSpPr txBox="1"/>
          <p:nvPr/>
        </p:nvSpPr>
        <p:spPr>
          <a:xfrm>
            <a:off x="295924" y="169482"/>
            <a:ext cx="5824027" cy="55399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sz="3000" b="1">
                <a:solidFill>
                  <a:schemeClr val="bg1"/>
                </a:solidFill>
                <a:latin typeface="+mj-lt"/>
              </a:rPr>
              <a:t>METHODS:  Hamiltonian MC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5EF9FFB-F4BE-244D-BD71-40A271A73ACE}"/>
              </a:ext>
            </a:extLst>
          </p:cNvPr>
          <p:cNvSpPr txBox="1"/>
          <p:nvPr/>
        </p:nvSpPr>
        <p:spPr>
          <a:xfrm>
            <a:off x="295913" y="1103574"/>
            <a:ext cx="2743199" cy="39703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AutoNum type="arabicPeriod"/>
            </a:pPr>
            <a:r>
              <a:rPr lang="en-US">
                <a:cs typeface="Calibri"/>
              </a:rPr>
              <a:t>Sample a new momentum </a:t>
            </a:r>
          </a:p>
          <a:p>
            <a:pPr marL="342900" indent="-342900">
              <a:buAutoNum type="arabicPeriod"/>
            </a:pPr>
            <a:endParaRPr lang="en-US">
              <a:cs typeface="Calibri"/>
            </a:endParaRPr>
          </a:p>
          <a:p>
            <a:pPr marL="342900" indent="-342900">
              <a:buAutoNum type="arabicPeriod"/>
            </a:pPr>
            <a:endParaRPr lang="en-US">
              <a:cs typeface="Calibri"/>
            </a:endParaRPr>
          </a:p>
          <a:p>
            <a:pPr marL="342900" indent="-342900">
              <a:buAutoNum type="arabicPeriod"/>
            </a:pPr>
            <a:r>
              <a:rPr lang="en-US">
                <a:cs typeface="Calibri"/>
              </a:rPr>
              <a:t>Integrate numerically to get the proposed samples</a:t>
            </a:r>
          </a:p>
          <a:p>
            <a:pPr marL="342900" indent="-342900">
              <a:buAutoNum type="arabicPeriod"/>
            </a:pPr>
            <a:endParaRPr lang="en-US">
              <a:cs typeface="Calibri"/>
            </a:endParaRPr>
          </a:p>
          <a:p>
            <a:pPr marL="342900" indent="-342900">
              <a:buAutoNum type="arabicPeriod"/>
            </a:pPr>
            <a:endParaRPr lang="en-US">
              <a:cs typeface="Calibri"/>
            </a:endParaRPr>
          </a:p>
          <a:p>
            <a:pPr marL="342900" indent="-342900">
              <a:buAutoNum type="arabicPeriod"/>
            </a:pPr>
            <a:r>
              <a:rPr lang="en-US">
                <a:cs typeface="Calibri"/>
              </a:rPr>
              <a:t>Accept or reject with Metropolis probability</a:t>
            </a:r>
          </a:p>
          <a:p>
            <a:pPr marL="342900" indent="-342900">
              <a:buAutoNum type="arabicPeriod"/>
            </a:pPr>
            <a:endParaRPr lang="en-US">
              <a:cs typeface="Calibri"/>
            </a:endParaRPr>
          </a:p>
          <a:p>
            <a:pPr marL="342900" indent="-342900">
              <a:buAutoNum type="arabicPeriod"/>
            </a:pPr>
            <a:endParaRPr lang="en-US">
              <a:cs typeface="Calibri"/>
            </a:endParaRPr>
          </a:p>
          <a:p>
            <a:endParaRPr lang="en-US">
              <a:solidFill>
                <a:srgbClr val="FF0000"/>
              </a:solidFill>
              <a:cs typeface="Calibri"/>
            </a:endParaRPr>
          </a:p>
        </p:txBody>
      </p:sp>
      <p:pic>
        <p:nvPicPr>
          <p:cNvPr id="9" name="Picture 8" descr="A picture containing text&#10;&#10;Description automatically generated">
            <a:extLst>
              <a:ext uri="{FF2B5EF4-FFF2-40B4-BE49-F238E27FC236}">
                <a16:creationId xmlns:a16="http://schemas.microsoft.com/office/drawing/2014/main" id="{A716D73C-99D5-7F69-3C12-41521A8C21B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9283" t="25170" r="29595" b="30612"/>
          <a:stretch/>
        </p:blipFill>
        <p:spPr>
          <a:xfrm>
            <a:off x="3466090" y="2122660"/>
            <a:ext cx="2037525" cy="1028185"/>
          </a:xfrm>
          <a:prstGeom prst="rect">
            <a:avLst/>
          </a:prstGeom>
        </p:spPr>
      </p:pic>
      <p:pic>
        <p:nvPicPr>
          <p:cNvPr id="10" name="Picture 34" descr="A picture containing text&#10;&#10;Description automatically generated">
            <a:extLst>
              <a:ext uri="{FF2B5EF4-FFF2-40B4-BE49-F238E27FC236}">
                <a16:creationId xmlns:a16="http://schemas.microsoft.com/office/drawing/2014/main" id="{3CA0D0D6-D109-A44C-EE89-999EA1EC76A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5059" t="68475" r="45171" b="16610"/>
          <a:stretch/>
        </p:blipFill>
        <p:spPr>
          <a:xfrm>
            <a:off x="8045797" y="2413184"/>
            <a:ext cx="646951" cy="451179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C34C1315-E8AD-764F-7B5A-91C121AD28BA}"/>
              </a:ext>
            </a:extLst>
          </p:cNvPr>
          <p:cNvSpPr/>
          <p:nvPr/>
        </p:nvSpPr>
        <p:spPr>
          <a:xfrm>
            <a:off x="6986020" y="2557881"/>
            <a:ext cx="779275" cy="196939"/>
          </a:xfrm>
          <a:prstGeom prst="rightArrow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34" descr="A picture containing text&#10;&#10;Description automatically generated">
            <a:extLst>
              <a:ext uri="{FF2B5EF4-FFF2-40B4-BE49-F238E27FC236}">
                <a16:creationId xmlns:a16="http://schemas.microsoft.com/office/drawing/2014/main" id="{35BFE841-FCBB-BF59-6544-A460DB1F071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2741" t="82653" r="22741" b="1701"/>
          <a:stretch/>
        </p:blipFill>
        <p:spPr>
          <a:xfrm>
            <a:off x="3494206" y="3647311"/>
            <a:ext cx="2875835" cy="378415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9BC8E915-0996-A359-8B1C-2D7ADB83CB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55800" y="2409629"/>
            <a:ext cx="836054" cy="45211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0937E84D-8747-4578-34BA-E4E9E417A460}"/>
              </a:ext>
            </a:extLst>
          </p:cNvPr>
          <p:cNvGrpSpPr/>
          <p:nvPr/>
        </p:nvGrpSpPr>
        <p:grpSpPr>
          <a:xfrm>
            <a:off x="3484684" y="1251354"/>
            <a:ext cx="1418727" cy="365041"/>
            <a:chOff x="3484684" y="1251354"/>
            <a:chExt cx="1418727" cy="365041"/>
          </a:xfrm>
        </p:grpSpPr>
        <p:pic>
          <p:nvPicPr>
            <p:cNvPr id="16" name="Picture 16" descr="Logo&#10;&#10;Description automatically generated">
              <a:extLst>
                <a:ext uri="{FF2B5EF4-FFF2-40B4-BE49-F238E27FC236}">
                  <a16:creationId xmlns:a16="http://schemas.microsoft.com/office/drawing/2014/main" id="{ECF24423-F833-6CE2-5036-B650B3B348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20958" t="3990" r="810" b="80"/>
            <a:stretch/>
          </p:blipFill>
          <p:spPr>
            <a:xfrm>
              <a:off x="3767330" y="1251354"/>
              <a:ext cx="1136081" cy="365041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88BB7BC-79F5-23F5-5C8A-1C41761A2C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9634" t="23529" r="56090" b="-1961"/>
            <a:stretch/>
          </p:blipFill>
          <p:spPr>
            <a:xfrm>
              <a:off x="3484684" y="1252711"/>
              <a:ext cx="286564" cy="35459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4086747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>
            <a:extLst>
              <a:ext uri="{FF2B5EF4-FFF2-40B4-BE49-F238E27FC236}">
                <a16:creationId xmlns:a16="http://schemas.microsoft.com/office/drawing/2014/main" id="{E47DEB7E-F71D-D84F-9011-B56FE9D816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1780" t="23069"/>
          <a:stretch/>
        </p:blipFill>
        <p:spPr>
          <a:xfrm>
            <a:off x="-9939" y="-12422"/>
            <a:ext cx="9158908" cy="939799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1D6592CA-3AEF-9245-9030-A69744F573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841" y="5064672"/>
            <a:ext cx="9155840" cy="652812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7143AF52-E038-704E-8B38-1D351568BE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6815" y="12959"/>
            <a:ext cx="1939572" cy="873778"/>
          </a:xfrm>
          <a:prstGeom prst="rect">
            <a:avLst/>
          </a:prstGeom>
        </p:spPr>
      </p:pic>
      <p:sp>
        <p:nvSpPr>
          <p:cNvPr id="13" name="Segnaposto numero diapositiva 12">
            <a:extLst>
              <a:ext uri="{FF2B5EF4-FFF2-40B4-BE49-F238E27FC236}">
                <a16:creationId xmlns:a16="http://schemas.microsoft.com/office/drawing/2014/main" id="{EFFCE501-846A-3E4D-8BB3-296EF5F9C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FD6AA-E63A-A446-AE74-D7B2F3293778}" type="slidenum">
              <a:rPr lang="en-GB" dirty="0" smtClean="0">
                <a:solidFill>
                  <a:schemeClr val="bg1"/>
                </a:solidFill>
              </a:rPr>
              <a:t>38</a:t>
            </a:fld>
            <a:endParaRPr lang="en-GB">
              <a:solidFill>
                <a:schemeClr val="bg1"/>
              </a:solidFill>
            </a:endParaRPr>
          </a:p>
        </p:txBody>
      </p:sp>
      <p:sp>
        <p:nvSpPr>
          <p:cNvPr id="7" name="CasellaDiTesto 10">
            <a:extLst>
              <a:ext uri="{FF2B5EF4-FFF2-40B4-BE49-F238E27FC236}">
                <a16:creationId xmlns:a16="http://schemas.microsoft.com/office/drawing/2014/main" id="{9D4E8201-332B-B2DB-CA14-A2229F09929F}"/>
              </a:ext>
            </a:extLst>
          </p:cNvPr>
          <p:cNvSpPr txBox="1"/>
          <p:nvPr/>
        </p:nvSpPr>
        <p:spPr>
          <a:xfrm>
            <a:off x="295924" y="169482"/>
            <a:ext cx="5824027" cy="55399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sz="3000" b="1">
                <a:solidFill>
                  <a:schemeClr val="bg1"/>
                </a:solidFill>
                <a:latin typeface="+mj-lt"/>
              </a:rPr>
              <a:t>METHODS:  Hamiltonian MC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5EF9FFB-F4BE-244D-BD71-40A271A73ACE}"/>
              </a:ext>
            </a:extLst>
          </p:cNvPr>
          <p:cNvSpPr txBox="1"/>
          <p:nvPr/>
        </p:nvSpPr>
        <p:spPr>
          <a:xfrm>
            <a:off x="295913" y="1103574"/>
            <a:ext cx="2743199" cy="424731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AutoNum type="arabicPeriod"/>
            </a:pPr>
            <a:r>
              <a:rPr lang="en-US">
                <a:cs typeface="Calibri"/>
              </a:rPr>
              <a:t>Sample a new momentum </a:t>
            </a:r>
          </a:p>
          <a:p>
            <a:pPr marL="342900" indent="-342900">
              <a:buAutoNum type="arabicPeriod"/>
            </a:pPr>
            <a:endParaRPr lang="en-US">
              <a:cs typeface="Calibri"/>
            </a:endParaRPr>
          </a:p>
          <a:p>
            <a:pPr marL="342900" indent="-342900">
              <a:buAutoNum type="arabicPeriod"/>
            </a:pPr>
            <a:endParaRPr lang="en-US">
              <a:cs typeface="Calibri"/>
            </a:endParaRPr>
          </a:p>
          <a:p>
            <a:pPr marL="342900" indent="-342900">
              <a:buAutoNum type="arabicPeriod"/>
            </a:pPr>
            <a:r>
              <a:rPr lang="en-US">
                <a:cs typeface="Calibri"/>
              </a:rPr>
              <a:t>Integrate numerically to get the proposed samples</a:t>
            </a:r>
          </a:p>
          <a:p>
            <a:pPr marL="342900" indent="-342900">
              <a:buAutoNum type="arabicPeriod"/>
            </a:pPr>
            <a:endParaRPr lang="en-US">
              <a:cs typeface="Calibri"/>
            </a:endParaRPr>
          </a:p>
          <a:p>
            <a:pPr marL="342900" indent="-342900">
              <a:buAutoNum type="arabicPeriod"/>
            </a:pPr>
            <a:endParaRPr lang="en-US">
              <a:cs typeface="Calibri"/>
            </a:endParaRPr>
          </a:p>
          <a:p>
            <a:pPr marL="342900" indent="-342900">
              <a:buAutoNum type="arabicPeriod"/>
            </a:pPr>
            <a:r>
              <a:rPr lang="en-US">
                <a:cs typeface="Calibri"/>
              </a:rPr>
              <a:t>Accept or reject with Metropolis probability</a:t>
            </a:r>
          </a:p>
          <a:p>
            <a:pPr marL="342900" indent="-342900">
              <a:buAutoNum type="arabicPeriod"/>
            </a:pPr>
            <a:endParaRPr lang="en-US">
              <a:cs typeface="Calibri"/>
            </a:endParaRPr>
          </a:p>
          <a:p>
            <a:pPr marL="342900" indent="-342900">
              <a:buAutoNum type="arabicPeriod"/>
            </a:pPr>
            <a:endParaRPr lang="en-US">
              <a:cs typeface="Calibri"/>
            </a:endParaRPr>
          </a:p>
          <a:p>
            <a:pPr marL="342900" indent="-342900">
              <a:buAutoNum type="arabicPeriod"/>
            </a:pPr>
            <a:r>
              <a:rPr lang="en-US">
                <a:solidFill>
                  <a:srgbClr val="FF0000"/>
                </a:solidFill>
                <a:cs typeface="Calibri"/>
              </a:rPr>
              <a:t>Iterate the steps to build the chain</a:t>
            </a:r>
          </a:p>
        </p:txBody>
      </p:sp>
      <p:pic>
        <p:nvPicPr>
          <p:cNvPr id="9" name="Picture 8" descr="A picture containing text&#10;&#10;Description automatically generated">
            <a:extLst>
              <a:ext uri="{FF2B5EF4-FFF2-40B4-BE49-F238E27FC236}">
                <a16:creationId xmlns:a16="http://schemas.microsoft.com/office/drawing/2014/main" id="{A716D73C-99D5-7F69-3C12-41521A8C21B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9283" t="25170" r="29595" b="30612"/>
          <a:stretch/>
        </p:blipFill>
        <p:spPr>
          <a:xfrm>
            <a:off x="3466090" y="2122660"/>
            <a:ext cx="2037525" cy="1028185"/>
          </a:xfrm>
          <a:prstGeom prst="rect">
            <a:avLst/>
          </a:prstGeom>
        </p:spPr>
      </p:pic>
      <p:pic>
        <p:nvPicPr>
          <p:cNvPr id="10" name="Picture 34" descr="A picture containing text&#10;&#10;Description automatically generated">
            <a:extLst>
              <a:ext uri="{FF2B5EF4-FFF2-40B4-BE49-F238E27FC236}">
                <a16:creationId xmlns:a16="http://schemas.microsoft.com/office/drawing/2014/main" id="{3CA0D0D6-D109-A44C-EE89-999EA1EC76A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5059" t="68475" r="45171" b="16610"/>
          <a:stretch/>
        </p:blipFill>
        <p:spPr>
          <a:xfrm>
            <a:off x="8045797" y="2413184"/>
            <a:ext cx="646951" cy="451179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C34C1315-E8AD-764F-7B5A-91C121AD28BA}"/>
              </a:ext>
            </a:extLst>
          </p:cNvPr>
          <p:cNvSpPr/>
          <p:nvPr/>
        </p:nvSpPr>
        <p:spPr>
          <a:xfrm>
            <a:off x="6986020" y="2557881"/>
            <a:ext cx="779275" cy="196939"/>
          </a:xfrm>
          <a:prstGeom prst="rightArrow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34" descr="A picture containing text&#10;&#10;Description automatically generated">
            <a:extLst>
              <a:ext uri="{FF2B5EF4-FFF2-40B4-BE49-F238E27FC236}">
                <a16:creationId xmlns:a16="http://schemas.microsoft.com/office/drawing/2014/main" id="{35BFE841-FCBB-BF59-6544-A460DB1F071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2741" t="82653" r="22741" b="1701"/>
          <a:stretch/>
        </p:blipFill>
        <p:spPr>
          <a:xfrm>
            <a:off x="3494206" y="3647311"/>
            <a:ext cx="2875835" cy="378415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9BC8E915-0996-A359-8B1C-2D7ADB83CB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55800" y="2409629"/>
            <a:ext cx="836054" cy="45211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0937E84D-8747-4578-34BA-E4E9E417A460}"/>
              </a:ext>
            </a:extLst>
          </p:cNvPr>
          <p:cNvGrpSpPr/>
          <p:nvPr/>
        </p:nvGrpSpPr>
        <p:grpSpPr>
          <a:xfrm>
            <a:off x="3484684" y="1251354"/>
            <a:ext cx="1418727" cy="365041"/>
            <a:chOff x="3484684" y="1251354"/>
            <a:chExt cx="1418727" cy="365041"/>
          </a:xfrm>
        </p:grpSpPr>
        <p:pic>
          <p:nvPicPr>
            <p:cNvPr id="16" name="Picture 16" descr="Logo&#10;&#10;Description automatically generated">
              <a:extLst>
                <a:ext uri="{FF2B5EF4-FFF2-40B4-BE49-F238E27FC236}">
                  <a16:creationId xmlns:a16="http://schemas.microsoft.com/office/drawing/2014/main" id="{ECF24423-F833-6CE2-5036-B650B3B348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20958" t="3990" r="810" b="80"/>
            <a:stretch/>
          </p:blipFill>
          <p:spPr>
            <a:xfrm>
              <a:off x="3767330" y="1251354"/>
              <a:ext cx="1136081" cy="365041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88BB7BC-79F5-23F5-5C8A-1C41761A2C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9634" t="23529" r="56090" b="-1961"/>
            <a:stretch/>
          </p:blipFill>
          <p:spPr>
            <a:xfrm>
              <a:off x="3484684" y="1252711"/>
              <a:ext cx="286564" cy="35459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2301539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>
            <a:extLst>
              <a:ext uri="{FF2B5EF4-FFF2-40B4-BE49-F238E27FC236}">
                <a16:creationId xmlns:a16="http://schemas.microsoft.com/office/drawing/2014/main" id="{E47DEB7E-F71D-D84F-9011-B56FE9D816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1780" t="23069"/>
          <a:stretch/>
        </p:blipFill>
        <p:spPr>
          <a:xfrm>
            <a:off x="-9939" y="-12422"/>
            <a:ext cx="9158908" cy="939799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1D6592CA-3AEF-9245-9030-A69744F573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841" y="5064672"/>
            <a:ext cx="9155840" cy="652812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7143AF52-E038-704E-8B38-1D351568BE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6815" y="12959"/>
            <a:ext cx="1939572" cy="873778"/>
          </a:xfrm>
          <a:prstGeom prst="rect">
            <a:avLst/>
          </a:prstGeom>
        </p:spPr>
      </p:pic>
      <p:sp>
        <p:nvSpPr>
          <p:cNvPr id="13" name="Segnaposto numero diapositiva 12">
            <a:extLst>
              <a:ext uri="{FF2B5EF4-FFF2-40B4-BE49-F238E27FC236}">
                <a16:creationId xmlns:a16="http://schemas.microsoft.com/office/drawing/2014/main" id="{EFFCE501-846A-3E4D-8BB3-296EF5F9C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FD6AA-E63A-A446-AE74-D7B2F3293778}" type="slidenum">
              <a:rPr lang="en-GB" dirty="0" smtClean="0">
                <a:solidFill>
                  <a:schemeClr val="bg1"/>
                </a:solidFill>
              </a:rPr>
              <a:t>39</a:t>
            </a:fld>
            <a:endParaRPr lang="en-GB">
              <a:solidFill>
                <a:schemeClr val="bg1"/>
              </a:solidFill>
            </a:endParaRPr>
          </a:p>
        </p:txBody>
      </p:sp>
      <p:sp>
        <p:nvSpPr>
          <p:cNvPr id="5" name="CasellaDiTesto 10">
            <a:extLst>
              <a:ext uri="{FF2B5EF4-FFF2-40B4-BE49-F238E27FC236}">
                <a16:creationId xmlns:a16="http://schemas.microsoft.com/office/drawing/2014/main" id="{1F2EC265-39E1-3F83-D3E6-8E3BD91E0EFB}"/>
              </a:ext>
            </a:extLst>
          </p:cNvPr>
          <p:cNvSpPr txBox="1"/>
          <p:nvPr/>
        </p:nvSpPr>
        <p:spPr>
          <a:xfrm>
            <a:off x="295924" y="169482"/>
            <a:ext cx="5824027" cy="55399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sz="3000" b="1">
                <a:solidFill>
                  <a:schemeClr val="bg1"/>
                </a:solidFill>
                <a:latin typeface="+mj-lt"/>
              </a:rPr>
              <a:t>METHODS:  Gibbs Sampling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4BC3E3-96F4-E6DA-D4C9-E836E0E20409}"/>
              </a:ext>
            </a:extLst>
          </p:cNvPr>
          <p:cNvSpPr txBox="1"/>
          <p:nvPr/>
        </p:nvSpPr>
        <p:spPr>
          <a:xfrm>
            <a:off x="215020" y="1261301"/>
            <a:ext cx="4999482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>
                <a:cs typeface="Calibri"/>
              </a:rPr>
              <a:t>Idea:  Sampling from a conditional probability rather than from the total posterior</a:t>
            </a:r>
          </a:p>
        </p:txBody>
      </p:sp>
    </p:spTree>
    <p:extLst>
      <p:ext uri="{BB962C8B-B14F-4D97-AF65-F5344CB8AC3E}">
        <p14:creationId xmlns:p14="http://schemas.microsoft.com/office/powerpoint/2010/main" val="7089683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>
            <a:extLst>
              <a:ext uri="{FF2B5EF4-FFF2-40B4-BE49-F238E27FC236}">
                <a16:creationId xmlns:a16="http://schemas.microsoft.com/office/drawing/2014/main" id="{E47DEB7E-F71D-D84F-9011-B56FE9D816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1780" t="23069"/>
          <a:stretch/>
        </p:blipFill>
        <p:spPr>
          <a:xfrm>
            <a:off x="-9939" y="-12422"/>
            <a:ext cx="9158908" cy="939799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1D6592CA-3AEF-9245-9030-A69744F573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841" y="5064672"/>
            <a:ext cx="9155840" cy="652812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7143AF52-E038-704E-8B38-1D351568BE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6815" y="12959"/>
            <a:ext cx="1939572" cy="873778"/>
          </a:xfrm>
          <a:prstGeom prst="rect">
            <a:avLst/>
          </a:prstGeom>
        </p:spPr>
      </p:pic>
      <p:sp>
        <p:nvSpPr>
          <p:cNvPr id="13" name="Segnaposto numero diapositiva 12">
            <a:extLst>
              <a:ext uri="{FF2B5EF4-FFF2-40B4-BE49-F238E27FC236}">
                <a16:creationId xmlns:a16="http://schemas.microsoft.com/office/drawing/2014/main" id="{EFFCE501-846A-3E4D-8BB3-296EF5F9C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FD6AA-E63A-A446-AE74-D7B2F3293778}" type="slidenum">
              <a:rPr lang="en-GB" dirty="0" smtClean="0">
                <a:solidFill>
                  <a:schemeClr val="bg1"/>
                </a:solidFill>
              </a:rPr>
              <a:t>4</a:t>
            </a:fld>
            <a:endParaRPr lang="en-GB">
              <a:solidFill>
                <a:schemeClr val="bg1"/>
              </a:solidFill>
            </a:endParaRPr>
          </a:p>
        </p:txBody>
      </p:sp>
      <p:sp>
        <p:nvSpPr>
          <p:cNvPr id="10" name="CasellaDiTesto 10">
            <a:extLst>
              <a:ext uri="{FF2B5EF4-FFF2-40B4-BE49-F238E27FC236}">
                <a16:creationId xmlns:a16="http://schemas.microsoft.com/office/drawing/2014/main" id="{FB3C6E92-DE30-CEA5-925F-45EACA869DE0}"/>
              </a:ext>
            </a:extLst>
          </p:cNvPr>
          <p:cNvSpPr txBox="1"/>
          <p:nvPr/>
        </p:nvSpPr>
        <p:spPr>
          <a:xfrm>
            <a:off x="295924" y="169482"/>
            <a:ext cx="5824027" cy="55399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sz="3000" b="1">
                <a:solidFill>
                  <a:schemeClr val="bg1"/>
                </a:solidFill>
                <a:latin typeface="+mj-lt"/>
                <a:cs typeface="Calibri Light"/>
              </a:rPr>
              <a:t>INTRODUCTION: Problem Definition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C2396A-B6A9-44FB-EBE7-D6B69398ACF9}"/>
              </a:ext>
            </a:extLst>
          </p:cNvPr>
          <p:cNvSpPr txBox="1"/>
          <p:nvPr/>
        </p:nvSpPr>
        <p:spPr>
          <a:xfrm>
            <a:off x="317558" y="3608632"/>
            <a:ext cx="8043169" cy="120032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endParaRPr lang="en-GB" b="1">
              <a:solidFill>
                <a:srgbClr val="FFFFFF"/>
              </a:solidFill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n-GB"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n-GB">
              <a:solidFill>
                <a:srgbClr val="000000"/>
              </a:solidFill>
              <a:latin typeface="Calibri" panose="020F0502020204030204"/>
              <a:cs typeface="Calibri"/>
            </a:endParaRPr>
          </a:p>
          <a:p>
            <a:endParaRPr lang="en-GB">
              <a:cs typeface="Calibri"/>
            </a:endParaRPr>
          </a:p>
        </p:txBody>
      </p:sp>
      <p:pic>
        <p:nvPicPr>
          <p:cNvPr id="2" name="Immagine 3" descr="Immagine che contiene aria aperta, persona, cielo, uomo&#10;&#10;Descrizione generata automaticamente">
            <a:extLst>
              <a:ext uri="{FF2B5EF4-FFF2-40B4-BE49-F238E27FC236}">
                <a16:creationId xmlns:a16="http://schemas.microsoft.com/office/drawing/2014/main" id="{B7C4AE96-0878-51C3-DE23-F1F11309462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8" t="381" r="6593" b="888"/>
          <a:stretch/>
        </p:blipFill>
        <p:spPr>
          <a:xfrm>
            <a:off x="357934" y="1159815"/>
            <a:ext cx="2808217" cy="1983259"/>
          </a:xfrm>
          <a:prstGeom prst="rect">
            <a:avLst/>
          </a:prstGeom>
        </p:spPr>
      </p:pic>
      <p:sp>
        <p:nvSpPr>
          <p:cNvPr id="16" name="Cilindro 15">
            <a:extLst>
              <a:ext uri="{FF2B5EF4-FFF2-40B4-BE49-F238E27FC236}">
                <a16:creationId xmlns:a16="http://schemas.microsoft.com/office/drawing/2014/main" id="{42F60A38-865B-A36E-EC1D-0370043F4484}"/>
              </a:ext>
            </a:extLst>
          </p:cNvPr>
          <p:cNvSpPr/>
          <p:nvPr/>
        </p:nvSpPr>
        <p:spPr>
          <a:xfrm>
            <a:off x="3395559" y="1164854"/>
            <a:ext cx="313376" cy="1979220"/>
          </a:xfrm>
          <a:prstGeom prst="can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" name="Immagine 4">
            <a:extLst>
              <a:ext uri="{FF2B5EF4-FFF2-40B4-BE49-F238E27FC236}">
                <a16:creationId xmlns:a16="http://schemas.microsoft.com/office/drawing/2014/main" id="{071E5CE2-3EBB-7EAA-880C-D3DF83EA4AC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2107" t="6015" r="8593" b="51880"/>
          <a:stretch/>
        </p:blipFill>
        <p:spPr>
          <a:xfrm rot="5400000">
            <a:off x="3092633" y="1936926"/>
            <a:ext cx="1960620" cy="503248"/>
          </a:xfrm>
          <a:prstGeom prst="rect">
            <a:avLst/>
          </a:prstGeom>
        </p:spPr>
      </p:pic>
      <p:pic>
        <p:nvPicPr>
          <p:cNvPr id="9" name="Immagine 10" descr="Immagine che contiene sfocatura&#10;&#10;Descrizione generata automaticamente">
            <a:extLst>
              <a:ext uri="{FF2B5EF4-FFF2-40B4-BE49-F238E27FC236}">
                <a16:creationId xmlns:a16="http://schemas.microsoft.com/office/drawing/2014/main" id="{B899C6D1-6DE6-184E-4C55-1E874E39E63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2688" t="13889" r="13000" b="20494"/>
          <a:stretch/>
        </p:blipFill>
        <p:spPr>
          <a:xfrm>
            <a:off x="7765754" y="930234"/>
            <a:ext cx="1379519" cy="1321185"/>
          </a:xfrm>
          <a:prstGeom prst="rect">
            <a:avLst/>
          </a:prstGeom>
        </p:spPr>
      </p:pic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92CAC219-254C-D22F-5110-B0BEC5C6A910}"/>
              </a:ext>
            </a:extLst>
          </p:cNvPr>
          <p:cNvCxnSpPr/>
          <p:nvPr/>
        </p:nvCxnSpPr>
        <p:spPr>
          <a:xfrm flipH="1">
            <a:off x="3849064" y="1163287"/>
            <a:ext cx="1649" cy="211017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09435409-47BB-4EFC-9FBA-320EA27E4587}"/>
              </a:ext>
            </a:extLst>
          </p:cNvPr>
          <p:cNvCxnSpPr>
            <a:cxnSpLocks/>
          </p:cNvCxnSpPr>
          <p:nvPr/>
        </p:nvCxnSpPr>
        <p:spPr>
          <a:xfrm flipV="1">
            <a:off x="3839581" y="1154050"/>
            <a:ext cx="501766" cy="923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Freccia a destra 13">
            <a:extLst>
              <a:ext uri="{FF2B5EF4-FFF2-40B4-BE49-F238E27FC236}">
                <a16:creationId xmlns:a16="http://schemas.microsoft.com/office/drawing/2014/main" id="{372248A9-76BE-3079-897C-BA5ECA860090}"/>
              </a:ext>
            </a:extLst>
          </p:cNvPr>
          <p:cNvSpPr/>
          <p:nvPr/>
        </p:nvSpPr>
        <p:spPr>
          <a:xfrm>
            <a:off x="4690340" y="2319399"/>
            <a:ext cx="2054024" cy="21441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cs typeface="Calibri"/>
            </a:endParaRPr>
          </a:p>
        </p:txBody>
      </p:sp>
      <p:pic>
        <p:nvPicPr>
          <p:cNvPr id="5" name="Immagine 8">
            <a:extLst>
              <a:ext uri="{FF2B5EF4-FFF2-40B4-BE49-F238E27FC236}">
                <a16:creationId xmlns:a16="http://schemas.microsoft.com/office/drawing/2014/main" id="{30BF7F14-EB7D-C567-220B-44BB9B85CE3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57692" y="1832263"/>
            <a:ext cx="1160662" cy="1159824"/>
          </a:xfrm>
          <a:prstGeom prst="rect">
            <a:avLst/>
          </a:prstGeom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7F3A9607-FA88-A04C-D178-25562767D18C}"/>
              </a:ext>
            </a:extLst>
          </p:cNvPr>
          <p:cNvSpPr txBox="1"/>
          <p:nvPr/>
        </p:nvSpPr>
        <p:spPr>
          <a:xfrm>
            <a:off x="4735716" y="1237013"/>
            <a:ext cx="1896841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1600">
                <a:cs typeface="Calibri"/>
              </a:rPr>
              <a:t>HISTORIC DATA:</a:t>
            </a:r>
            <a:br>
              <a:rPr lang="it-IT" sz="1600">
                <a:cs typeface="Calibri"/>
              </a:rPr>
            </a:br>
            <a:r>
              <a:rPr lang="it-IT" sz="1600">
                <a:cs typeface="Calibri"/>
              </a:rPr>
              <a:t>CLIMATE, </a:t>
            </a:r>
            <a:br>
              <a:rPr lang="it-IT" sz="1600">
                <a:cs typeface="Calibri"/>
              </a:rPr>
            </a:br>
            <a:r>
              <a:rPr lang="it-IT" sz="1600">
                <a:cs typeface="Calibri"/>
              </a:rPr>
              <a:t>SOLAR ACTIVITY, </a:t>
            </a:r>
            <a:br>
              <a:rPr lang="it-IT" sz="1600">
                <a:cs typeface="Calibri"/>
              </a:rPr>
            </a:br>
            <a:r>
              <a:rPr lang="it-IT" sz="1600">
                <a:cs typeface="Calibri"/>
              </a:rPr>
              <a:t>...</a:t>
            </a:r>
            <a:endParaRPr lang="it-IT" sz="1600"/>
          </a:p>
        </p:txBody>
      </p:sp>
    </p:spTree>
    <p:extLst>
      <p:ext uri="{BB962C8B-B14F-4D97-AF65-F5344CB8AC3E}">
        <p14:creationId xmlns:p14="http://schemas.microsoft.com/office/powerpoint/2010/main" val="403354872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>
            <a:extLst>
              <a:ext uri="{FF2B5EF4-FFF2-40B4-BE49-F238E27FC236}">
                <a16:creationId xmlns:a16="http://schemas.microsoft.com/office/drawing/2014/main" id="{E47DEB7E-F71D-D84F-9011-B56FE9D816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1780" t="23069"/>
          <a:stretch/>
        </p:blipFill>
        <p:spPr>
          <a:xfrm>
            <a:off x="-9939" y="-12422"/>
            <a:ext cx="9158908" cy="939799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1D6592CA-3AEF-9245-9030-A69744F573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841" y="5064672"/>
            <a:ext cx="9155840" cy="652812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7143AF52-E038-704E-8B38-1D351568BE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6815" y="12959"/>
            <a:ext cx="1939572" cy="873778"/>
          </a:xfrm>
          <a:prstGeom prst="rect">
            <a:avLst/>
          </a:prstGeom>
        </p:spPr>
      </p:pic>
      <p:sp>
        <p:nvSpPr>
          <p:cNvPr id="13" name="Segnaposto numero diapositiva 12">
            <a:extLst>
              <a:ext uri="{FF2B5EF4-FFF2-40B4-BE49-F238E27FC236}">
                <a16:creationId xmlns:a16="http://schemas.microsoft.com/office/drawing/2014/main" id="{EFFCE501-846A-3E4D-8BB3-296EF5F9C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FD6AA-E63A-A446-AE74-D7B2F3293778}" type="slidenum">
              <a:rPr lang="en-GB" dirty="0" smtClean="0">
                <a:solidFill>
                  <a:schemeClr val="bg1"/>
                </a:solidFill>
              </a:rPr>
              <a:t>40</a:t>
            </a:fld>
            <a:endParaRPr lang="en-GB">
              <a:solidFill>
                <a:schemeClr val="bg1"/>
              </a:solidFill>
            </a:endParaRPr>
          </a:p>
        </p:txBody>
      </p:sp>
      <p:sp>
        <p:nvSpPr>
          <p:cNvPr id="5" name="CasellaDiTesto 10">
            <a:extLst>
              <a:ext uri="{FF2B5EF4-FFF2-40B4-BE49-F238E27FC236}">
                <a16:creationId xmlns:a16="http://schemas.microsoft.com/office/drawing/2014/main" id="{1F2EC265-39E1-3F83-D3E6-8E3BD91E0EFB}"/>
              </a:ext>
            </a:extLst>
          </p:cNvPr>
          <p:cNvSpPr txBox="1"/>
          <p:nvPr/>
        </p:nvSpPr>
        <p:spPr>
          <a:xfrm>
            <a:off x="295924" y="169482"/>
            <a:ext cx="5824027" cy="55399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sz="3000" b="1">
                <a:solidFill>
                  <a:schemeClr val="bg1"/>
                </a:solidFill>
                <a:latin typeface="+mj-lt"/>
              </a:rPr>
              <a:t>METHODS:  Gibbs Sampling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4BC3E3-96F4-E6DA-D4C9-E836E0E20409}"/>
              </a:ext>
            </a:extLst>
          </p:cNvPr>
          <p:cNvSpPr txBox="1"/>
          <p:nvPr/>
        </p:nvSpPr>
        <p:spPr>
          <a:xfrm>
            <a:off x="215020" y="1261301"/>
            <a:ext cx="4999482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>
                <a:cs typeface="Calibri"/>
              </a:rPr>
              <a:t>Idea:  Sampling from a conditional probability rather than from the total posterior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F6BEFB-BCFD-5570-616E-E105FA5D2263}"/>
              </a:ext>
            </a:extLst>
          </p:cNvPr>
          <p:cNvSpPr txBox="1"/>
          <p:nvPr/>
        </p:nvSpPr>
        <p:spPr>
          <a:xfrm>
            <a:off x="215849" y="2264433"/>
            <a:ext cx="2673598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>
                <a:cs typeface="Calibri"/>
              </a:rPr>
              <a:t>Vector of parameters </a:t>
            </a:r>
            <a:endParaRPr lang="en-US"/>
          </a:p>
          <a:p>
            <a:r>
              <a:rPr lang="en-US">
                <a:cs typeface="Calibri"/>
              </a:rPr>
              <a:t>      is divided in </a:t>
            </a:r>
            <a:r>
              <a:rPr lang="en-US" err="1">
                <a:cs typeface="Calibri"/>
              </a:rPr>
              <a:t>subvectors</a:t>
            </a:r>
            <a:endParaRPr lang="en-US"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n-US"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n-US">
              <a:cs typeface="Calibri"/>
            </a:endParaRPr>
          </a:p>
        </p:txBody>
      </p:sp>
      <p:pic>
        <p:nvPicPr>
          <p:cNvPr id="20" name="Immagine 3">
            <a:extLst>
              <a:ext uri="{FF2B5EF4-FFF2-40B4-BE49-F238E27FC236}">
                <a16:creationId xmlns:a16="http://schemas.microsoft.com/office/drawing/2014/main" id="{E48951A6-4DD8-FB36-6DE9-A504DE83703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2345" r="22645" b="-2703"/>
          <a:stretch/>
        </p:blipFill>
        <p:spPr>
          <a:xfrm>
            <a:off x="2605297" y="2263524"/>
            <a:ext cx="239912" cy="378232"/>
          </a:xfrm>
          <a:prstGeom prst="rect">
            <a:avLst/>
          </a:prstGeom>
        </p:spPr>
      </p:pic>
      <p:pic>
        <p:nvPicPr>
          <p:cNvPr id="21" name="Picture 21">
            <a:extLst>
              <a:ext uri="{FF2B5EF4-FFF2-40B4-BE49-F238E27FC236}">
                <a16:creationId xmlns:a16="http://schemas.microsoft.com/office/drawing/2014/main" id="{76177381-343B-AFAD-47E0-ACAA215536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49082" y="2544640"/>
            <a:ext cx="445977" cy="383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37780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>
            <a:extLst>
              <a:ext uri="{FF2B5EF4-FFF2-40B4-BE49-F238E27FC236}">
                <a16:creationId xmlns:a16="http://schemas.microsoft.com/office/drawing/2014/main" id="{E47DEB7E-F71D-D84F-9011-B56FE9D816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1780" t="23069"/>
          <a:stretch/>
        </p:blipFill>
        <p:spPr>
          <a:xfrm>
            <a:off x="-9939" y="-12422"/>
            <a:ext cx="9158908" cy="939799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1D6592CA-3AEF-9245-9030-A69744F573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841" y="5064672"/>
            <a:ext cx="9155840" cy="652812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7143AF52-E038-704E-8B38-1D351568BE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6815" y="12959"/>
            <a:ext cx="1939572" cy="873778"/>
          </a:xfrm>
          <a:prstGeom prst="rect">
            <a:avLst/>
          </a:prstGeom>
        </p:spPr>
      </p:pic>
      <p:sp>
        <p:nvSpPr>
          <p:cNvPr id="13" name="Segnaposto numero diapositiva 12">
            <a:extLst>
              <a:ext uri="{FF2B5EF4-FFF2-40B4-BE49-F238E27FC236}">
                <a16:creationId xmlns:a16="http://schemas.microsoft.com/office/drawing/2014/main" id="{EFFCE501-846A-3E4D-8BB3-296EF5F9C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FD6AA-E63A-A446-AE74-D7B2F3293778}" type="slidenum">
              <a:rPr lang="en-GB" dirty="0" smtClean="0">
                <a:solidFill>
                  <a:schemeClr val="bg1"/>
                </a:solidFill>
              </a:rPr>
              <a:t>41</a:t>
            </a:fld>
            <a:endParaRPr lang="en-GB">
              <a:solidFill>
                <a:schemeClr val="bg1"/>
              </a:solidFill>
            </a:endParaRPr>
          </a:p>
        </p:txBody>
      </p:sp>
      <p:sp>
        <p:nvSpPr>
          <p:cNvPr id="5" name="CasellaDiTesto 10">
            <a:extLst>
              <a:ext uri="{FF2B5EF4-FFF2-40B4-BE49-F238E27FC236}">
                <a16:creationId xmlns:a16="http://schemas.microsoft.com/office/drawing/2014/main" id="{1F2EC265-39E1-3F83-D3E6-8E3BD91E0EFB}"/>
              </a:ext>
            </a:extLst>
          </p:cNvPr>
          <p:cNvSpPr txBox="1"/>
          <p:nvPr/>
        </p:nvSpPr>
        <p:spPr>
          <a:xfrm>
            <a:off x="295924" y="169482"/>
            <a:ext cx="5824027" cy="55399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sz="3000" b="1">
                <a:solidFill>
                  <a:schemeClr val="bg1"/>
                </a:solidFill>
                <a:latin typeface="+mj-lt"/>
              </a:rPr>
              <a:t>METHODS:  Gibbs Sampling</a:t>
            </a:r>
          </a:p>
        </p:txBody>
      </p:sp>
      <p:pic>
        <p:nvPicPr>
          <p:cNvPr id="2" name="Picture 3" descr="Diagram&#10;&#10;Description automatically generated">
            <a:extLst>
              <a:ext uri="{FF2B5EF4-FFF2-40B4-BE49-F238E27FC236}">
                <a16:creationId xmlns:a16="http://schemas.microsoft.com/office/drawing/2014/main" id="{DE078E7E-CEB6-6A30-EF15-E400458028B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8312" t="20066" r="256" b="2631"/>
          <a:stretch/>
        </p:blipFill>
        <p:spPr>
          <a:xfrm>
            <a:off x="5568819" y="1019666"/>
            <a:ext cx="3172525" cy="229799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C4BC3E3-96F4-E6DA-D4C9-E836E0E20409}"/>
              </a:ext>
            </a:extLst>
          </p:cNvPr>
          <p:cNvSpPr txBox="1"/>
          <p:nvPr/>
        </p:nvSpPr>
        <p:spPr>
          <a:xfrm>
            <a:off x="215020" y="1261301"/>
            <a:ext cx="4999482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>
                <a:cs typeface="Calibri"/>
              </a:rPr>
              <a:t>Idea:  Sampling from a conditional probability rather than from the total posterior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F6BEFB-BCFD-5570-616E-E105FA5D2263}"/>
              </a:ext>
            </a:extLst>
          </p:cNvPr>
          <p:cNvSpPr txBox="1"/>
          <p:nvPr/>
        </p:nvSpPr>
        <p:spPr>
          <a:xfrm>
            <a:off x="215849" y="2264433"/>
            <a:ext cx="2673598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>
                <a:cs typeface="Calibri"/>
              </a:rPr>
              <a:t>Vector of parameters </a:t>
            </a:r>
            <a:endParaRPr lang="en-US"/>
          </a:p>
          <a:p>
            <a:r>
              <a:rPr lang="en-US">
                <a:cs typeface="Calibri"/>
              </a:rPr>
              <a:t>      is divided in </a:t>
            </a:r>
            <a:r>
              <a:rPr lang="en-US" err="1">
                <a:cs typeface="Calibri"/>
              </a:rPr>
              <a:t>subvectors</a:t>
            </a:r>
            <a:endParaRPr lang="en-US"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n-US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>
                <a:cs typeface="Calibri"/>
              </a:rPr>
              <a:t>Each </a:t>
            </a:r>
            <a:r>
              <a:rPr lang="en-US" err="1">
                <a:cs typeface="Calibri"/>
              </a:rPr>
              <a:t>subvector</a:t>
            </a:r>
            <a:r>
              <a:rPr lang="en-US">
                <a:cs typeface="Calibri"/>
              </a:rPr>
              <a:t> is sampled in turn, e.g.</a:t>
            </a:r>
          </a:p>
          <a:p>
            <a:pPr marL="285750" indent="-285750">
              <a:buFont typeface="Arial"/>
              <a:buChar char="•"/>
            </a:pPr>
            <a:endParaRPr lang="en-US"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n-US">
              <a:cs typeface="Calibri"/>
            </a:endParaRPr>
          </a:p>
        </p:txBody>
      </p:sp>
      <p:pic>
        <p:nvPicPr>
          <p:cNvPr id="14" name="Picture 14" descr="Diagram&#10;&#10;Description automatically generated">
            <a:extLst>
              <a:ext uri="{FF2B5EF4-FFF2-40B4-BE49-F238E27FC236}">
                <a16:creationId xmlns:a16="http://schemas.microsoft.com/office/drawing/2014/main" id="{A20E1F0A-05BD-7F46-780E-0BCB2768CD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44191" y="3359438"/>
            <a:ext cx="3431044" cy="389529"/>
          </a:xfrm>
          <a:prstGeom prst="rect">
            <a:avLst/>
          </a:prstGeom>
        </p:spPr>
      </p:pic>
      <p:pic>
        <p:nvPicPr>
          <p:cNvPr id="20" name="Immagine 3">
            <a:extLst>
              <a:ext uri="{FF2B5EF4-FFF2-40B4-BE49-F238E27FC236}">
                <a16:creationId xmlns:a16="http://schemas.microsoft.com/office/drawing/2014/main" id="{E48951A6-4DD8-FB36-6DE9-A504DE83703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72345" r="22645" b="-2703"/>
          <a:stretch/>
        </p:blipFill>
        <p:spPr>
          <a:xfrm>
            <a:off x="2605297" y="2263524"/>
            <a:ext cx="239912" cy="378232"/>
          </a:xfrm>
          <a:prstGeom prst="rect">
            <a:avLst/>
          </a:prstGeom>
        </p:spPr>
      </p:pic>
      <p:pic>
        <p:nvPicPr>
          <p:cNvPr id="21" name="Picture 21">
            <a:extLst>
              <a:ext uri="{FF2B5EF4-FFF2-40B4-BE49-F238E27FC236}">
                <a16:creationId xmlns:a16="http://schemas.microsoft.com/office/drawing/2014/main" id="{76177381-343B-AFAD-47E0-ACAA2155366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49082" y="2544640"/>
            <a:ext cx="445977" cy="383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6640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>
            <a:extLst>
              <a:ext uri="{FF2B5EF4-FFF2-40B4-BE49-F238E27FC236}">
                <a16:creationId xmlns:a16="http://schemas.microsoft.com/office/drawing/2014/main" id="{E47DEB7E-F71D-D84F-9011-B56FE9D816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1780" t="23069"/>
          <a:stretch/>
        </p:blipFill>
        <p:spPr>
          <a:xfrm>
            <a:off x="-9939" y="-12422"/>
            <a:ext cx="9158908" cy="939799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1D6592CA-3AEF-9245-9030-A69744F573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841" y="5064672"/>
            <a:ext cx="9155840" cy="652812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7143AF52-E038-704E-8B38-1D351568BE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6815" y="12959"/>
            <a:ext cx="1939572" cy="873778"/>
          </a:xfrm>
          <a:prstGeom prst="rect">
            <a:avLst/>
          </a:prstGeom>
        </p:spPr>
      </p:pic>
      <p:sp>
        <p:nvSpPr>
          <p:cNvPr id="13" name="Segnaposto numero diapositiva 12">
            <a:extLst>
              <a:ext uri="{FF2B5EF4-FFF2-40B4-BE49-F238E27FC236}">
                <a16:creationId xmlns:a16="http://schemas.microsoft.com/office/drawing/2014/main" id="{EFFCE501-846A-3E4D-8BB3-296EF5F9C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FD6AA-E63A-A446-AE74-D7B2F3293778}" type="slidenum">
              <a:rPr lang="en-GB" dirty="0" smtClean="0">
                <a:solidFill>
                  <a:schemeClr val="bg1"/>
                </a:solidFill>
              </a:rPr>
              <a:t>42</a:t>
            </a:fld>
            <a:endParaRPr lang="en-GB">
              <a:solidFill>
                <a:schemeClr val="bg1"/>
              </a:solidFill>
            </a:endParaRPr>
          </a:p>
        </p:txBody>
      </p:sp>
      <p:sp>
        <p:nvSpPr>
          <p:cNvPr id="5" name="CasellaDiTesto 10">
            <a:extLst>
              <a:ext uri="{FF2B5EF4-FFF2-40B4-BE49-F238E27FC236}">
                <a16:creationId xmlns:a16="http://schemas.microsoft.com/office/drawing/2014/main" id="{1F2EC265-39E1-3F83-D3E6-8E3BD91E0EFB}"/>
              </a:ext>
            </a:extLst>
          </p:cNvPr>
          <p:cNvSpPr txBox="1"/>
          <p:nvPr/>
        </p:nvSpPr>
        <p:spPr>
          <a:xfrm>
            <a:off x="295924" y="169482"/>
            <a:ext cx="5824027" cy="55399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sz="3000" b="1">
                <a:solidFill>
                  <a:schemeClr val="bg1"/>
                </a:solidFill>
                <a:latin typeface="+mj-lt"/>
              </a:rPr>
              <a:t>METHODS:  Gibbs Sampling</a:t>
            </a:r>
          </a:p>
        </p:txBody>
      </p:sp>
      <p:pic>
        <p:nvPicPr>
          <p:cNvPr id="2" name="Picture 3" descr="Diagram&#10;&#10;Description automatically generated">
            <a:extLst>
              <a:ext uri="{FF2B5EF4-FFF2-40B4-BE49-F238E27FC236}">
                <a16:creationId xmlns:a16="http://schemas.microsoft.com/office/drawing/2014/main" id="{DE078E7E-CEB6-6A30-EF15-E400458028B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8312" t="20066" r="256" b="2631"/>
          <a:stretch/>
        </p:blipFill>
        <p:spPr>
          <a:xfrm>
            <a:off x="5568819" y="1019666"/>
            <a:ext cx="3172525" cy="229799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C4BC3E3-96F4-E6DA-D4C9-E836E0E20409}"/>
              </a:ext>
            </a:extLst>
          </p:cNvPr>
          <p:cNvSpPr txBox="1"/>
          <p:nvPr/>
        </p:nvSpPr>
        <p:spPr>
          <a:xfrm>
            <a:off x="215020" y="1261301"/>
            <a:ext cx="4999482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>
                <a:cs typeface="Calibri"/>
              </a:rPr>
              <a:t>Idea:  Sampling from a conditional probability rather than from the total posterior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F6BEFB-BCFD-5570-616E-E105FA5D2263}"/>
              </a:ext>
            </a:extLst>
          </p:cNvPr>
          <p:cNvSpPr txBox="1"/>
          <p:nvPr/>
        </p:nvSpPr>
        <p:spPr>
          <a:xfrm>
            <a:off x="215849" y="2264433"/>
            <a:ext cx="2673598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>
                <a:cs typeface="Calibri"/>
              </a:rPr>
              <a:t>Vector of parameters </a:t>
            </a:r>
            <a:endParaRPr lang="en-US"/>
          </a:p>
          <a:p>
            <a:r>
              <a:rPr lang="en-US">
                <a:cs typeface="Calibri"/>
              </a:rPr>
              <a:t>      is divided in </a:t>
            </a:r>
            <a:r>
              <a:rPr lang="en-US" err="1">
                <a:cs typeface="Calibri"/>
              </a:rPr>
              <a:t>subvectors</a:t>
            </a:r>
            <a:endParaRPr lang="en-US"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n-US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>
                <a:cs typeface="Calibri"/>
              </a:rPr>
              <a:t>Each </a:t>
            </a:r>
            <a:r>
              <a:rPr lang="en-US" err="1">
                <a:cs typeface="Calibri"/>
              </a:rPr>
              <a:t>subvector</a:t>
            </a:r>
            <a:r>
              <a:rPr lang="en-US">
                <a:cs typeface="Calibri"/>
              </a:rPr>
              <a:t> is sampled in turn, e.g.</a:t>
            </a:r>
          </a:p>
          <a:p>
            <a:pPr marL="285750" indent="-285750">
              <a:buFont typeface="Arial"/>
              <a:buChar char="•"/>
            </a:pPr>
            <a:endParaRPr lang="en-US"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n-US">
              <a:cs typeface="Calibri"/>
            </a:endParaRP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125FF272-85BF-0D8C-1246-CFC6507CA0AE}"/>
              </a:ext>
            </a:extLst>
          </p:cNvPr>
          <p:cNvSpPr/>
          <p:nvPr/>
        </p:nvSpPr>
        <p:spPr>
          <a:xfrm rot="5400000">
            <a:off x="989422" y="4073789"/>
            <a:ext cx="904319" cy="322187"/>
          </a:xfrm>
          <a:prstGeom prst="rightArrow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AE032C1-E7CF-42F0-7DDA-296D62659673}"/>
              </a:ext>
            </a:extLst>
          </p:cNvPr>
          <p:cNvSpPr txBox="1"/>
          <p:nvPr/>
        </p:nvSpPr>
        <p:spPr>
          <a:xfrm>
            <a:off x="215849" y="4750724"/>
            <a:ext cx="711944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>
                <a:cs typeface="Calibri" panose="020F0502020204030204"/>
              </a:rPr>
              <a:t>From high dimensional posterior to lower dimensional distributions</a:t>
            </a:r>
          </a:p>
        </p:txBody>
      </p:sp>
      <p:pic>
        <p:nvPicPr>
          <p:cNvPr id="14" name="Picture 14" descr="Diagram&#10;&#10;Description automatically generated">
            <a:extLst>
              <a:ext uri="{FF2B5EF4-FFF2-40B4-BE49-F238E27FC236}">
                <a16:creationId xmlns:a16="http://schemas.microsoft.com/office/drawing/2014/main" id="{A20E1F0A-05BD-7F46-780E-0BCB2768CD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44191" y="3359438"/>
            <a:ext cx="3431044" cy="389529"/>
          </a:xfrm>
          <a:prstGeom prst="rect">
            <a:avLst/>
          </a:prstGeom>
        </p:spPr>
      </p:pic>
      <p:pic>
        <p:nvPicPr>
          <p:cNvPr id="20" name="Immagine 3">
            <a:extLst>
              <a:ext uri="{FF2B5EF4-FFF2-40B4-BE49-F238E27FC236}">
                <a16:creationId xmlns:a16="http://schemas.microsoft.com/office/drawing/2014/main" id="{E48951A6-4DD8-FB36-6DE9-A504DE83703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72345" r="22645" b="-2703"/>
          <a:stretch/>
        </p:blipFill>
        <p:spPr>
          <a:xfrm>
            <a:off x="2605297" y="2263524"/>
            <a:ext cx="239912" cy="378232"/>
          </a:xfrm>
          <a:prstGeom prst="rect">
            <a:avLst/>
          </a:prstGeom>
        </p:spPr>
      </p:pic>
      <p:pic>
        <p:nvPicPr>
          <p:cNvPr id="21" name="Picture 21">
            <a:extLst>
              <a:ext uri="{FF2B5EF4-FFF2-40B4-BE49-F238E27FC236}">
                <a16:creationId xmlns:a16="http://schemas.microsoft.com/office/drawing/2014/main" id="{76177381-343B-AFAD-47E0-ACAA2155366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49082" y="2544640"/>
            <a:ext cx="445977" cy="383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52700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>
            <a:extLst>
              <a:ext uri="{FF2B5EF4-FFF2-40B4-BE49-F238E27FC236}">
                <a16:creationId xmlns:a16="http://schemas.microsoft.com/office/drawing/2014/main" id="{E47DEB7E-F71D-D84F-9011-B56FE9D816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1780" t="23069"/>
          <a:stretch/>
        </p:blipFill>
        <p:spPr>
          <a:xfrm>
            <a:off x="-9939" y="-12422"/>
            <a:ext cx="9158908" cy="939799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1D6592CA-3AEF-9245-9030-A69744F573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841" y="5064672"/>
            <a:ext cx="9155840" cy="652812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7143AF52-E038-704E-8B38-1D351568BE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6815" y="12959"/>
            <a:ext cx="1939572" cy="873778"/>
          </a:xfrm>
          <a:prstGeom prst="rect">
            <a:avLst/>
          </a:prstGeom>
        </p:spPr>
      </p:pic>
      <p:sp>
        <p:nvSpPr>
          <p:cNvPr id="13" name="Segnaposto numero diapositiva 12">
            <a:extLst>
              <a:ext uri="{FF2B5EF4-FFF2-40B4-BE49-F238E27FC236}">
                <a16:creationId xmlns:a16="http://schemas.microsoft.com/office/drawing/2014/main" id="{EFFCE501-846A-3E4D-8BB3-296EF5F9C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FD6AA-E63A-A446-AE74-D7B2F3293778}" type="slidenum">
              <a:rPr lang="en-GB" dirty="0" smtClean="0">
                <a:solidFill>
                  <a:schemeClr val="bg1"/>
                </a:solidFill>
              </a:rPr>
              <a:t>43</a:t>
            </a:fld>
            <a:endParaRPr lang="en-GB">
              <a:solidFill>
                <a:schemeClr val="bg1"/>
              </a:solidFill>
            </a:endParaRPr>
          </a:p>
        </p:txBody>
      </p:sp>
      <p:sp>
        <p:nvSpPr>
          <p:cNvPr id="4" name="CasellaDiTesto 10">
            <a:extLst>
              <a:ext uri="{FF2B5EF4-FFF2-40B4-BE49-F238E27FC236}">
                <a16:creationId xmlns:a16="http://schemas.microsoft.com/office/drawing/2014/main" id="{C97CE548-1307-3E07-6243-B5B6C1766ABC}"/>
              </a:ext>
            </a:extLst>
          </p:cNvPr>
          <p:cNvSpPr txBox="1"/>
          <p:nvPr/>
        </p:nvSpPr>
        <p:spPr>
          <a:xfrm>
            <a:off x="295924" y="169482"/>
            <a:ext cx="5824027" cy="55399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sz="3000" b="1">
                <a:solidFill>
                  <a:schemeClr val="bg1"/>
                </a:solidFill>
                <a:latin typeface="+mj-lt"/>
              </a:rPr>
              <a:t>METHODS:  Programs</a:t>
            </a:r>
            <a:endParaRPr lang="en-GB" sz="3000" b="1" err="1">
              <a:solidFill>
                <a:schemeClr val="bg1"/>
              </a:solidFill>
              <a:latin typeface="+mj-lt"/>
              <a:cs typeface="Calibri Ligh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FFD11E-6405-1870-3EBC-510126ECEE26}"/>
              </a:ext>
            </a:extLst>
          </p:cNvPr>
          <p:cNvSpPr txBox="1"/>
          <p:nvPr/>
        </p:nvSpPr>
        <p:spPr>
          <a:xfrm>
            <a:off x="341599" y="2054457"/>
            <a:ext cx="4109144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>
                <a:cs typeface="Calibri" panose="020F0502020204030204"/>
              </a:rPr>
              <a:t>Implements Hamiltonian Monte Carlo</a:t>
            </a:r>
          </a:p>
          <a:p>
            <a:pPr marL="285750" indent="-285750">
              <a:buFont typeface="Arial"/>
              <a:buChar char="•"/>
            </a:pPr>
            <a:endParaRPr lang="en-US">
              <a:cs typeface="Calibri" panose="020F0502020204030204"/>
            </a:endParaRPr>
          </a:p>
          <a:p>
            <a:pPr marL="285750" indent="-285750" algn="just">
              <a:buFont typeface="Arial"/>
              <a:buChar char="•"/>
            </a:pPr>
            <a:r>
              <a:rPr lang="en-US">
                <a:cs typeface="Calibri" panose="020F0502020204030204"/>
              </a:rPr>
              <a:t>The model for the problem (data definition, parameters to infer, likelihood &amp; priors) is specified in a "STAN code" which is compiled</a:t>
            </a:r>
          </a:p>
          <a:p>
            <a:pPr marL="285750" indent="-285750">
              <a:buFont typeface="Arial"/>
              <a:buChar char="•"/>
            </a:pPr>
            <a:endParaRPr lang="en-US">
              <a:ea typeface="Calibri"/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r>
              <a:rPr lang="en-US">
                <a:ea typeface="Calibri"/>
                <a:cs typeface="Calibri" panose="020F0502020204030204"/>
              </a:rPr>
              <a:t>Python interface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2AA6C7-95F6-C132-5825-6FD50C27E715}"/>
              </a:ext>
            </a:extLst>
          </p:cNvPr>
          <p:cNvSpPr txBox="1"/>
          <p:nvPr/>
        </p:nvSpPr>
        <p:spPr>
          <a:xfrm>
            <a:off x="1946296" y="4540184"/>
            <a:ext cx="524888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>
                <a:cs typeface="Arial"/>
              </a:rPr>
              <a:t> Once the observed data is passed, sampling starts</a:t>
            </a:r>
            <a:endParaRPr lang="en-US">
              <a:cs typeface="Calibri" panose="020F0502020204030204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C9A1E2A-B906-A59D-8887-5437730A7750}"/>
              </a:ext>
            </a:extLst>
          </p:cNvPr>
          <p:cNvSpPr txBox="1"/>
          <p:nvPr/>
        </p:nvSpPr>
        <p:spPr>
          <a:xfrm>
            <a:off x="4713284" y="2011998"/>
            <a:ext cx="4109144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>
                <a:cs typeface="Calibri" panose="020F0502020204030204"/>
              </a:rPr>
              <a:t>Implements Gibbs Sampling</a:t>
            </a:r>
          </a:p>
          <a:p>
            <a:pPr marL="285750" indent="-285750">
              <a:buFont typeface="Arial"/>
              <a:buChar char="•"/>
            </a:pPr>
            <a:endParaRPr lang="en-US">
              <a:cs typeface="Calibri" panose="020F0502020204030204"/>
            </a:endParaRPr>
          </a:p>
          <a:p>
            <a:pPr marL="285750" indent="-285750" algn="just">
              <a:buFont typeface="Arial"/>
              <a:buChar char="•"/>
            </a:pPr>
            <a:r>
              <a:rPr lang="en-US">
                <a:cs typeface="Calibri" panose="020F0502020204030204"/>
              </a:rPr>
              <a:t>Specific for inference of time dependent parameters in O-U processes</a:t>
            </a:r>
          </a:p>
          <a:p>
            <a:pPr marL="285750" indent="-285750">
              <a:buFont typeface="Arial"/>
              <a:buChar char="•"/>
            </a:pPr>
            <a:endParaRPr lang="en-US"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endParaRPr lang="en-US"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r>
              <a:rPr lang="en-US">
                <a:cs typeface="Calibri" panose="020F0502020204030204"/>
              </a:rPr>
              <a:t>R interface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EDD0694-3EE9-B5ED-39A7-386AE66C7167}"/>
              </a:ext>
            </a:extLst>
          </p:cNvPr>
          <p:cNvSpPr txBox="1"/>
          <p:nvPr/>
        </p:nvSpPr>
        <p:spPr>
          <a:xfrm>
            <a:off x="1604380" y="1518306"/>
            <a:ext cx="95964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cs typeface="Calibri"/>
              </a:rPr>
              <a:t>STAN </a:t>
            </a:r>
            <a:endParaRPr lang="en-US" sz="24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5BB3D9F-45A7-72F5-88AC-A4BD97554069}"/>
              </a:ext>
            </a:extLst>
          </p:cNvPr>
          <p:cNvSpPr txBox="1"/>
          <p:nvPr/>
        </p:nvSpPr>
        <p:spPr>
          <a:xfrm>
            <a:off x="5719224" y="1518306"/>
            <a:ext cx="180356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cs typeface="Calibri"/>
              </a:rPr>
              <a:t>Timedeppar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377204479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>
            <a:extLst>
              <a:ext uri="{FF2B5EF4-FFF2-40B4-BE49-F238E27FC236}">
                <a16:creationId xmlns:a16="http://schemas.microsoft.com/office/drawing/2014/main" id="{E47DEB7E-F71D-D84F-9011-B56FE9D816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1780" t="23069"/>
          <a:stretch/>
        </p:blipFill>
        <p:spPr>
          <a:xfrm>
            <a:off x="-9939" y="-12422"/>
            <a:ext cx="9158908" cy="939799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1D6592CA-3AEF-9245-9030-A69744F573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841" y="5064672"/>
            <a:ext cx="9155840" cy="652812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7143AF52-E038-704E-8B38-1D351568BE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6815" y="12959"/>
            <a:ext cx="1939572" cy="873778"/>
          </a:xfrm>
          <a:prstGeom prst="rect">
            <a:avLst/>
          </a:prstGeom>
        </p:spPr>
      </p:pic>
      <p:sp>
        <p:nvSpPr>
          <p:cNvPr id="13" name="Segnaposto numero diapositiva 12">
            <a:extLst>
              <a:ext uri="{FF2B5EF4-FFF2-40B4-BE49-F238E27FC236}">
                <a16:creationId xmlns:a16="http://schemas.microsoft.com/office/drawing/2014/main" id="{EFFCE501-846A-3E4D-8BB3-296EF5F9C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FD6AA-E63A-A446-AE74-D7B2F3293778}" type="slidenum">
              <a:rPr lang="en-GB" dirty="0" smtClean="0">
                <a:solidFill>
                  <a:schemeClr val="bg1"/>
                </a:solidFill>
              </a:rPr>
              <a:t>44</a:t>
            </a:fld>
            <a:endParaRPr lang="en-GB">
              <a:solidFill>
                <a:schemeClr val="bg1"/>
              </a:solidFill>
            </a:endParaRPr>
          </a:p>
        </p:txBody>
      </p:sp>
      <p:sp>
        <p:nvSpPr>
          <p:cNvPr id="4" name="CasellaDiTesto 10">
            <a:extLst>
              <a:ext uri="{FF2B5EF4-FFF2-40B4-BE49-F238E27FC236}">
                <a16:creationId xmlns:a16="http://schemas.microsoft.com/office/drawing/2014/main" id="{C97CE548-1307-3E07-6243-B5B6C1766ABC}"/>
              </a:ext>
            </a:extLst>
          </p:cNvPr>
          <p:cNvSpPr txBox="1"/>
          <p:nvPr/>
        </p:nvSpPr>
        <p:spPr>
          <a:xfrm>
            <a:off x="295924" y="169482"/>
            <a:ext cx="5824027" cy="55399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sz="3000" b="1">
                <a:solidFill>
                  <a:schemeClr val="bg1"/>
                </a:solidFill>
                <a:latin typeface="+mj-lt"/>
              </a:rPr>
              <a:t>METHODS:  Workflow </a:t>
            </a:r>
            <a:endParaRPr lang="en-GB" sz="3000" b="1">
              <a:solidFill>
                <a:schemeClr val="bg1"/>
              </a:solidFill>
              <a:latin typeface="+mj-lt"/>
              <a:cs typeface="Calibri Light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34519E4-0903-4331-6808-D35DF94B672F}"/>
              </a:ext>
            </a:extLst>
          </p:cNvPr>
          <p:cNvGrpSpPr/>
          <p:nvPr/>
        </p:nvGrpSpPr>
        <p:grpSpPr>
          <a:xfrm>
            <a:off x="5479410" y="928434"/>
            <a:ext cx="3314387" cy="4509207"/>
            <a:chOff x="4927695" y="928434"/>
            <a:chExt cx="3314387" cy="4509207"/>
          </a:xfrm>
        </p:grpSpPr>
        <p:pic>
          <p:nvPicPr>
            <p:cNvPr id="11" name="Picture 11" descr="Text&#10;&#10;Description automatically generated">
              <a:extLst>
                <a:ext uri="{FF2B5EF4-FFF2-40B4-BE49-F238E27FC236}">
                  <a16:creationId xmlns:a16="http://schemas.microsoft.com/office/drawing/2014/main" id="{E9A4D97E-4745-F32A-2760-E4B9144923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200" b="27525"/>
            <a:stretch/>
          </p:blipFill>
          <p:spPr>
            <a:xfrm>
              <a:off x="4927695" y="928434"/>
              <a:ext cx="3313561" cy="1905762"/>
            </a:xfrm>
            <a:prstGeom prst="rect">
              <a:avLst/>
            </a:prstGeom>
          </p:spPr>
        </p:pic>
        <p:pic>
          <p:nvPicPr>
            <p:cNvPr id="14" name="Picture 14" descr="Text&#10;&#10;Description automatically generated">
              <a:extLst>
                <a:ext uri="{FF2B5EF4-FFF2-40B4-BE49-F238E27FC236}">
                  <a16:creationId xmlns:a16="http://schemas.microsoft.com/office/drawing/2014/main" id="{6F23414F-F72A-ABE1-ECE8-E9924C660B8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928533" y="2827405"/>
              <a:ext cx="3313549" cy="2610236"/>
            </a:xfrm>
            <a:prstGeom prst="rect">
              <a:avLst/>
            </a:prstGeom>
          </p:spPr>
        </p:pic>
      </p:grp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799D9BD1-030E-3CA2-9CCB-0940DC114E22}"/>
              </a:ext>
            </a:extLst>
          </p:cNvPr>
          <p:cNvSpPr/>
          <p:nvPr/>
        </p:nvSpPr>
        <p:spPr>
          <a:xfrm>
            <a:off x="4366988" y="976987"/>
            <a:ext cx="1021895" cy="244152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7A706676-29D6-90BA-8ED0-A2269DBFC581}"/>
              </a:ext>
            </a:extLst>
          </p:cNvPr>
          <p:cNvSpPr/>
          <p:nvPr/>
        </p:nvSpPr>
        <p:spPr>
          <a:xfrm>
            <a:off x="4366095" y="2812659"/>
            <a:ext cx="1021895" cy="244152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AC36EC08-24A4-A037-5707-F334E17FDFB9}"/>
              </a:ext>
            </a:extLst>
          </p:cNvPr>
          <p:cNvSpPr/>
          <p:nvPr/>
        </p:nvSpPr>
        <p:spPr>
          <a:xfrm>
            <a:off x="4366067" y="1718490"/>
            <a:ext cx="1021895" cy="244152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EB9374F-797D-3DBE-52F6-AB590907AE20}"/>
              </a:ext>
            </a:extLst>
          </p:cNvPr>
          <p:cNvSpPr txBox="1"/>
          <p:nvPr/>
        </p:nvSpPr>
        <p:spPr>
          <a:xfrm>
            <a:off x="3577903" y="915435"/>
            <a:ext cx="69959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solidFill>
                  <a:srgbClr val="FF0000"/>
                </a:solidFill>
                <a:cs typeface="Calibri"/>
              </a:rPr>
              <a:t>data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960DC41-316D-42AD-5F48-5754477F9CF5}"/>
              </a:ext>
            </a:extLst>
          </p:cNvPr>
          <p:cNvSpPr txBox="1"/>
          <p:nvPr/>
        </p:nvSpPr>
        <p:spPr>
          <a:xfrm>
            <a:off x="2935006" y="1656938"/>
            <a:ext cx="128748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solidFill>
                  <a:srgbClr val="FF0000"/>
                </a:solidFill>
                <a:cs typeface="Calibri"/>
              </a:rPr>
              <a:t>parameters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D006EC8-2F57-743F-08C4-C1547B8E124A}"/>
              </a:ext>
            </a:extLst>
          </p:cNvPr>
          <p:cNvSpPr txBox="1"/>
          <p:nvPr/>
        </p:nvSpPr>
        <p:spPr>
          <a:xfrm>
            <a:off x="3414365" y="2751107"/>
            <a:ext cx="78099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solidFill>
                  <a:srgbClr val="FF0000"/>
                </a:solidFill>
                <a:cs typeface="Calibri"/>
              </a:rPr>
              <a:t>model</a:t>
            </a:r>
            <a:endParaRPr lang="en-US"/>
          </a:p>
        </p:txBody>
      </p:sp>
      <p:sp>
        <p:nvSpPr>
          <p:cNvPr id="7" name="TextBox 1">
            <a:extLst>
              <a:ext uri="{FF2B5EF4-FFF2-40B4-BE49-F238E27FC236}">
                <a16:creationId xmlns:a16="http://schemas.microsoft.com/office/drawing/2014/main" id="{442EF952-112B-E862-9E84-BC7E59D8F1F8}"/>
              </a:ext>
            </a:extLst>
          </p:cNvPr>
          <p:cNvSpPr txBox="1"/>
          <p:nvPr/>
        </p:nvSpPr>
        <p:spPr>
          <a:xfrm>
            <a:off x="379576" y="1224134"/>
            <a:ext cx="2743200" cy="424731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ea typeface="Calibri"/>
                <a:cs typeface="Calibri"/>
              </a:rPr>
              <a:t>4 modules:</a:t>
            </a:r>
          </a:p>
          <a:p>
            <a:pPr marL="285750" indent="-285750">
              <a:buFont typeface="Arial,Sans-Serif"/>
              <a:buChar char="•"/>
            </a:pPr>
            <a:endParaRPr lang="en-US">
              <a:solidFill>
                <a:schemeClr val="bg2">
                  <a:lumMod val="90000"/>
                </a:schemeClr>
              </a:solidFill>
              <a:latin typeface="Arial"/>
              <a:ea typeface="Calibri"/>
              <a:cs typeface="Arial"/>
            </a:endParaRPr>
          </a:p>
          <a:p>
            <a:pPr marL="285750" indent="-285750">
              <a:buFont typeface="Arial,Sans-Serif"/>
              <a:buChar char="•"/>
            </a:pPr>
            <a:r>
              <a:rPr lang="en-US" dirty="0">
                <a:latin typeface="Calibri"/>
                <a:ea typeface="Calibri"/>
                <a:cs typeface="Arial"/>
              </a:rPr>
              <a:t>Model definition</a:t>
            </a:r>
          </a:p>
          <a:p>
            <a:endParaRPr lang="en-US">
              <a:solidFill>
                <a:srgbClr val="000000"/>
              </a:solidFill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  <a:ea typeface="Calibri"/>
                <a:cs typeface="Calibri"/>
              </a:rPr>
              <a:t>'Main' to perform inference and save the chains</a:t>
            </a:r>
          </a:p>
          <a:p>
            <a:pPr marL="285750" indent="-285750">
              <a:buFont typeface="Arial"/>
              <a:buChar char="•"/>
            </a:pPr>
            <a:endParaRPr lang="en-US">
              <a:solidFill>
                <a:schemeClr val="bg2">
                  <a:lumMod val="90000"/>
                </a:schemeClr>
              </a:solidFill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  <a:ea typeface="Calibri"/>
                <a:cs typeface="Calibri"/>
              </a:rPr>
              <a:t>'Variables' to import the data of the initial spectrum</a:t>
            </a:r>
          </a:p>
          <a:p>
            <a:pPr marL="285750" indent="-285750">
              <a:buFont typeface="Arial"/>
              <a:buChar char="•"/>
            </a:pPr>
            <a:endParaRPr lang="en-US">
              <a:solidFill>
                <a:schemeClr val="bg2">
                  <a:lumMod val="90000"/>
                </a:schemeClr>
              </a:solidFill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  <a:cs typeface="Calibri"/>
              </a:rPr>
              <a:t>'</a:t>
            </a:r>
            <a:r>
              <a:rPr lang="en-US" dirty="0" err="1">
                <a:solidFill>
                  <a:schemeClr val="bg2">
                    <a:lumMod val="90000"/>
                  </a:schemeClr>
                </a:solidFill>
                <a:cs typeface="Calibri"/>
              </a:rPr>
              <a:t>Visualise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  <a:cs typeface="Calibri"/>
              </a:rPr>
              <a:t>' to </a:t>
            </a:r>
            <a:r>
              <a:rPr lang="en-US" dirty="0" err="1">
                <a:solidFill>
                  <a:schemeClr val="bg2">
                    <a:lumMod val="90000"/>
                  </a:schemeClr>
                </a:solidFill>
                <a:cs typeface="Calibri"/>
              </a:rPr>
              <a:t>analyse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  <a:cs typeface="Calibri"/>
              </a:rPr>
              <a:t> the chains</a:t>
            </a:r>
          </a:p>
          <a:p>
            <a:pPr marL="285750" indent="-285750">
              <a:buFont typeface="Arial"/>
              <a:buChar char="•"/>
            </a:pPr>
            <a:endParaRPr lang="en-US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681537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>
            <a:extLst>
              <a:ext uri="{FF2B5EF4-FFF2-40B4-BE49-F238E27FC236}">
                <a16:creationId xmlns:a16="http://schemas.microsoft.com/office/drawing/2014/main" id="{E47DEB7E-F71D-D84F-9011-B56FE9D816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1780" t="23069"/>
          <a:stretch/>
        </p:blipFill>
        <p:spPr>
          <a:xfrm>
            <a:off x="-9939" y="-12422"/>
            <a:ext cx="9158908" cy="939799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1D6592CA-3AEF-9245-9030-A69744F573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841" y="5064672"/>
            <a:ext cx="9155840" cy="652812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7143AF52-E038-704E-8B38-1D351568BE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6815" y="12959"/>
            <a:ext cx="1939572" cy="873778"/>
          </a:xfrm>
          <a:prstGeom prst="rect">
            <a:avLst/>
          </a:prstGeom>
        </p:spPr>
      </p:pic>
      <p:sp>
        <p:nvSpPr>
          <p:cNvPr id="13" name="Segnaposto numero diapositiva 12">
            <a:extLst>
              <a:ext uri="{FF2B5EF4-FFF2-40B4-BE49-F238E27FC236}">
                <a16:creationId xmlns:a16="http://schemas.microsoft.com/office/drawing/2014/main" id="{EFFCE501-846A-3E4D-8BB3-296EF5F9C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FD6AA-E63A-A446-AE74-D7B2F3293778}" type="slidenum">
              <a:rPr lang="en-GB" dirty="0" smtClean="0">
                <a:solidFill>
                  <a:schemeClr val="bg1"/>
                </a:solidFill>
              </a:rPr>
              <a:t>45</a:t>
            </a:fld>
            <a:endParaRPr lang="en-GB">
              <a:solidFill>
                <a:schemeClr val="bg1"/>
              </a:solidFill>
            </a:endParaRPr>
          </a:p>
        </p:txBody>
      </p:sp>
      <p:sp>
        <p:nvSpPr>
          <p:cNvPr id="4" name="CasellaDiTesto 10">
            <a:extLst>
              <a:ext uri="{FF2B5EF4-FFF2-40B4-BE49-F238E27FC236}">
                <a16:creationId xmlns:a16="http://schemas.microsoft.com/office/drawing/2014/main" id="{C97CE548-1307-3E07-6243-B5B6C1766ABC}"/>
              </a:ext>
            </a:extLst>
          </p:cNvPr>
          <p:cNvSpPr txBox="1"/>
          <p:nvPr/>
        </p:nvSpPr>
        <p:spPr>
          <a:xfrm>
            <a:off x="295924" y="169482"/>
            <a:ext cx="5824027" cy="55399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sz="3000" b="1">
                <a:solidFill>
                  <a:schemeClr val="bg1"/>
                </a:solidFill>
                <a:latin typeface="+mj-lt"/>
              </a:rPr>
              <a:t>METHODS:  Workflow </a:t>
            </a:r>
            <a:endParaRPr lang="en-GB" sz="3000" b="1">
              <a:solidFill>
                <a:schemeClr val="bg1"/>
              </a:solidFill>
              <a:latin typeface="+mj-lt"/>
              <a:cs typeface="Calibri Light"/>
            </a:endParaRPr>
          </a:p>
        </p:txBody>
      </p:sp>
      <p:pic>
        <p:nvPicPr>
          <p:cNvPr id="9" name="Picture 9" descr="Text&#10;&#10;Description automatically generated">
            <a:extLst>
              <a:ext uri="{FF2B5EF4-FFF2-40B4-BE49-F238E27FC236}">
                <a16:creationId xmlns:a16="http://schemas.microsoft.com/office/drawing/2014/main" id="{663B04B7-56F5-7F47-97F7-7F86B437DE7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96" t="6742" r="196" b="60843"/>
          <a:stretch/>
        </p:blipFill>
        <p:spPr>
          <a:xfrm>
            <a:off x="4642130" y="3407758"/>
            <a:ext cx="3848724" cy="816867"/>
          </a:xfrm>
          <a:prstGeom prst="rect">
            <a:avLst/>
          </a:prstGeom>
        </p:spPr>
      </p:pic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51C49697-D2A8-46BA-A0FD-69065BA5AC2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1988" b="-301"/>
          <a:stretch/>
        </p:blipFill>
        <p:spPr>
          <a:xfrm>
            <a:off x="4670639" y="4367154"/>
            <a:ext cx="3848657" cy="698109"/>
          </a:xfrm>
          <a:prstGeom prst="rect">
            <a:avLst/>
          </a:prstGeom>
        </p:spPr>
      </p:pic>
      <p:pic>
        <p:nvPicPr>
          <p:cNvPr id="11" name="Picture 11" descr="Text&#10;&#10;Description automatically generated">
            <a:extLst>
              <a:ext uri="{FF2B5EF4-FFF2-40B4-BE49-F238E27FC236}">
                <a16:creationId xmlns:a16="http://schemas.microsoft.com/office/drawing/2014/main" id="{F9D7FC83-C3AE-1F24-EDC1-404A9C778A3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96" b="10241"/>
          <a:stretch/>
        </p:blipFill>
        <p:spPr>
          <a:xfrm>
            <a:off x="4670498" y="984878"/>
            <a:ext cx="3848673" cy="224858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296CC01-2CC7-B23D-372C-74A1732B651E}"/>
              </a:ext>
            </a:extLst>
          </p:cNvPr>
          <p:cNvSpPr txBox="1"/>
          <p:nvPr/>
        </p:nvSpPr>
        <p:spPr>
          <a:xfrm>
            <a:off x="6426427" y="3084851"/>
            <a:ext cx="37672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ea typeface="Calibri"/>
                <a:cs typeface="Calibri"/>
              </a:rPr>
              <a:t>...</a:t>
            </a:r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9EFB341-BAE6-892B-F9C5-699B5E7028B9}"/>
              </a:ext>
            </a:extLst>
          </p:cNvPr>
          <p:cNvSpPr txBox="1"/>
          <p:nvPr/>
        </p:nvSpPr>
        <p:spPr>
          <a:xfrm>
            <a:off x="6433878" y="4041700"/>
            <a:ext cx="37672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ea typeface="Calibri"/>
                <a:cs typeface="Calibri"/>
              </a:rPr>
              <a:t>...</a:t>
            </a:r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8CB642C-24E2-8CF2-AB6D-1970BBFFBBAF}"/>
              </a:ext>
            </a:extLst>
          </p:cNvPr>
          <p:cNvSpPr/>
          <p:nvPr/>
        </p:nvSpPr>
        <p:spPr>
          <a:xfrm>
            <a:off x="4645952" y="3264358"/>
            <a:ext cx="3923252" cy="98294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77C8248-BE1A-F86F-E74F-8F4210F5D67D}"/>
              </a:ext>
            </a:extLst>
          </p:cNvPr>
          <p:cNvSpPr/>
          <p:nvPr/>
        </p:nvSpPr>
        <p:spPr>
          <a:xfrm>
            <a:off x="4645048" y="4282096"/>
            <a:ext cx="1565477" cy="26965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1">
            <a:extLst>
              <a:ext uri="{FF2B5EF4-FFF2-40B4-BE49-F238E27FC236}">
                <a16:creationId xmlns:a16="http://schemas.microsoft.com/office/drawing/2014/main" id="{36EF56F2-EEC9-66D9-C539-C6E6BEA2A6DF}"/>
              </a:ext>
            </a:extLst>
          </p:cNvPr>
          <p:cNvSpPr txBox="1"/>
          <p:nvPr/>
        </p:nvSpPr>
        <p:spPr>
          <a:xfrm>
            <a:off x="379576" y="1224134"/>
            <a:ext cx="2743200" cy="424731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ea typeface="Calibri"/>
                <a:cs typeface="Calibri"/>
              </a:rPr>
              <a:t>4 modules:</a:t>
            </a:r>
          </a:p>
          <a:p>
            <a:pPr marL="285750" indent="-285750">
              <a:buFont typeface="Arial,Sans-Serif"/>
              <a:buChar char="•"/>
            </a:pPr>
            <a:endParaRPr lang="en-US">
              <a:solidFill>
                <a:schemeClr val="bg2">
                  <a:lumMod val="90000"/>
                </a:schemeClr>
              </a:solidFill>
              <a:latin typeface="Arial"/>
              <a:ea typeface="Calibri"/>
              <a:cs typeface="Arial"/>
            </a:endParaRPr>
          </a:p>
          <a:p>
            <a:pPr marL="285750" indent="-285750">
              <a:buFont typeface="Arial,Sans-Serif"/>
              <a:buChar char="•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  <a:latin typeface="Calibri"/>
                <a:ea typeface="Calibri"/>
                <a:cs typeface="Arial"/>
              </a:rPr>
              <a:t>Model definition</a:t>
            </a:r>
          </a:p>
          <a:p>
            <a:endParaRPr lang="en-US">
              <a:solidFill>
                <a:srgbClr val="000000"/>
              </a:solidFill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ea typeface="Calibri"/>
                <a:cs typeface="Calibri"/>
              </a:rPr>
              <a:t>'Main' to perform inference and save the chains</a:t>
            </a:r>
          </a:p>
          <a:p>
            <a:pPr marL="285750" indent="-285750">
              <a:buFont typeface="Arial"/>
              <a:buChar char="•"/>
            </a:pPr>
            <a:endParaRPr lang="en-US">
              <a:solidFill>
                <a:schemeClr val="bg2">
                  <a:lumMod val="90000"/>
                </a:schemeClr>
              </a:solidFill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  <a:ea typeface="Calibri"/>
                <a:cs typeface="Calibri"/>
              </a:rPr>
              <a:t>'Variables' to import the data of the initial spectrum</a:t>
            </a:r>
          </a:p>
          <a:p>
            <a:pPr marL="285750" indent="-285750">
              <a:buFont typeface="Arial"/>
              <a:buChar char="•"/>
            </a:pPr>
            <a:endParaRPr lang="en-US">
              <a:solidFill>
                <a:schemeClr val="bg2">
                  <a:lumMod val="90000"/>
                </a:schemeClr>
              </a:solidFill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  <a:cs typeface="Calibri"/>
              </a:rPr>
              <a:t>'</a:t>
            </a:r>
            <a:r>
              <a:rPr lang="en-US" dirty="0" err="1">
                <a:solidFill>
                  <a:schemeClr val="bg2">
                    <a:lumMod val="90000"/>
                  </a:schemeClr>
                </a:solidFill>
                <a:cs typeface="Calibri"/>
              </a:rPr>
              <a:t>Visualise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  <a:cs typeface="Calibri"/>
              </a:rPr>
              <a:t>' to </a:t>
            </a:r>
            <a:r>
              <a:rPr lang="en-US" dirty="0" err="1">
                <a:solidFill>
                  <a:schemeClr val="bg2">
                    <a:lumMod val="90000"/>
                  </a:schemeClr>
                </a:solidFill>
                <a:cs typeface="Calibri"/>
              </a:rPr>
              <a:t>analyse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  <a:cs typeface="Calibri"/>
              </a:rPr>
              <a:t> the chains</a:t>
            </a:r>
          </a:p>
          <a:p>
            <a:pPr marL="285750" indent="-285750">
              <a:buFont typeface="Arial"/>
              <a:buChar char="•"/>
            </a:pPr>
            <a:endParaRPr lang="en-US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071238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>
            <a:extLst>
              <a:ext uri="{FF2B5EF4-FFF2-40B4-BE49-F238E27FC236}">
                <a16:creationId xmlns:a16="http://schemas.microsoft.com/office/drawing/2014/main" id="{E47DEB7E-F71D-D84F-9011-B56FE9D816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1780" t="23069"/>
          <a:stretch/>
        </p:blipFill>
        <p:spPr>
          <a:xfrm>
            <a:off x="-9939" y="-12422"/>
            <a:ext cx="9158908" cy="939799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1D6592CA-3AEF-9245-9030-A69744F573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841" y="5064672"/>
            <a:ext cx="9155840" cy="652812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7143AF52-E038-704E-8B38-1D351568BE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6815" y="12959"/>
            <a:ext cx="1939572" cy="873778"/>
          </a:xfrm>
          <a:prstGeom prst="rect">
            <a:avLst/>
          </a:prstGeom>
        </p:spPr>
      </p:pic>
      <p:sp>
        <p:nvSpPr>
          <p:cNvPr id="13" name="Segnaposto numero diapositiva 12">
            <a:extLst>
              <a:ext uri="{FF2B5EF4-FFF2-40B4-BE49-F238E27FC236}">
                <a16:creationId xmlns:a16="http://schemas.microsoft.com/office/drawing/2014/main" id="{EFFCE501-846A-3E4D-8BB3-296EF5F9C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FD6AA-E63A-A446-AE74-D7B2F3293778}" type="slidenum">
              <a:rPr lang="en-GB" dirty="0" smtClean="0">
                <a:solidFill>
                  <a:schemeClr val="bg1"/>
                </a:solidFill>
              </a:rPr>
              <a:t>46</a:t>
            </a:fld>
            <a:endParaRPr lang="en-GB">
              <a:solidFill>
                <a:schemeClr val="bg1"/>
              </a:solidFill>
            </a:endParaRPr>
          </a:p>
        </p:txBody>
      </p:sp>
      <p:sp>
        <p:nvSpPr>
          <p:cNvPr id="4" name="CasellaDiTesto 10">
            <a:extLst>
              <a:ext uri="{FF2B5EF4-FFF2-40B4-BE49-F238E27FC236}">
                <a16:creationId xmlns:a16="http://schemas.microsoft.com/office/drawing/2014/main" id="{C97CE548-1307-3E07-6243-B5B6C1766ABC}"/>
              </a:ext>
            </a:extLst>
          </p:cNvPr>
          <p:cNvSpPr txBox="1"/>
          <p:nvPr/>
        </p:nvSpPr>
        <p:spPr>
          <a:xfrm>
            <a:off x="295924" y="169482"/>
            <a:ext cx="5824027" cy="55399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sz="3000" b="1">
                <a:solidFill>
                  <a:schemeClr val="bg1"/>
                </a:solidFill>
                <a:latin typeface="+mj-lt"/>
              </a:rPr>
              <a:t>METHODS:  Workflow</a:t>
            </a:r>
            <a:endParaRPr lang="en-GB" sz="3000" b="1">
              <a:solidFill>
                <a:schemeClr val="bg1"/>
              </a:solidFill>
              <a:latin typeface="+mj-lt"/>
              <a:cs typeface="Calibri Light"/>
            </a:endParaRPr>
          </a:p>
        </p:txBody>
      </p:sp>
      <p:pic>
        <p:nvPicPr>
          <p:cNvPr id="5" name="Picture 6" descr="Text&#10;&#10;Description automatically generated">
            <a:extLst>
              <a:ext uri="{FF2B5EF4-FFF2-40B4-BE49-F238E27FC236}">
                <a16:creationId xmlns:a16="http://schemas.microsoft.com/office/drawing/2014/main" id="{5B66217B-014E-4DE2-4F09-D170BEF12E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6080" y="1396154"/>
            <a:ext cx="2743722" cy="3114062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F042DE70-0893-C684-DC12-3A5F5C794622}"/>
              </a:ext>
            </a:extLst>
          </p:cNvPr>
          <p:cNvSpPr/>
          <p:nvPr/>
        </p:nvSpPr>
        <p:spPr>
          <a:xfrm>
            <a:off x="5228871" y="1898673"/>
            <a:ext cx="3027123" cy="40013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">
            <a:extLst>
              <a:ext uri="{FF2B5EF4-FFF2-40B4-BE49-F238E27FC236}">
                <a16:creationId xmlns:a16="http://schemas.microsoft.com/office/drawing/2014/main" id="{5B588094-4DDE-1DE2-0E11-308B6067A64D}"/>
              </a:ext>
            </a:extLst>
          </p:cNvPr>
          <p:cNvSpPr txBox="1"/>
          <p:nvPr/>
        </p:nvSpPr>
        <p:spPr>
          <a:xfrm>
            <a:off x="379576" y="1224134"/>
            <a:ext cx="2743200" cy="424731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ea typeface="Calibri"/>
                <a:cs typeface="Calibri"/>
              </a:rPr>
              <a:t>4 modules:</a:t>
            </a:r>
          </a:p>
          <a:p>
            <a:pPr marL="285750" indent="-285750">
              <a:buFont typeface="Arial,Sans-Serif"/>
              <a:buChar char="•"/>
            </a:pPr>
            <a:endParaRPr lang="en-US">
              <a:solidFill>
                <a:schemeClr val="bg2">
                  <a:lumMod val="90000"/>
                </a:schemeClr>
              </a:solidFill>
              <a:latin typeface="Arial"/>
              <a:ea typeface="Calibri"/>
              <a:cs typeface="Arial"/>
            </a:endParaRPr>
          </a:p>
          <a:p>
            <a:pPr marL="285750" indent="-285750">
              <a:buFont typeface="Arial,Sans-Serif"/>
              <a:buChar char="•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  <a:latin typeface="Calibri"/>
                <a:ea typeface="Calibri"/>
                <a:cs typeface="Arial"/>
              </a:rPr>
              <a:t>Model definition</a:t>
            </a:r>
          </a:p>
          <a:p>
            <a:endParaRPr lang="en-US">
              <a:solidFill>
                <a:srgbClr val="000000"/>
              </a:solidFill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  <a:ea typeface="Calibri"/>
                <a:cs typeface="Calibri"/>
              </a:rPr>
              <a:t>'Main' to perform inference and save the chains</a:t>
            </a:r>
          </a:p>
          <a:p>
            <a:pPr marL="285750" indent="-285750">
              <a:buFont typeface="Arial"/>
              <a:buChar char="•"/>
            </a:pPr>
            <a:endParaRPr lang="en-US">
              <a:solidFill>
                <a:schemeClr val="bg2">
                  <a:lumMod val="90000"/>
                </a:schemeClr>
              </a:solidFill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ea typeface="Calibri"/>
                <a:cs typeface="Calibri"/>
              </a:rPr>
              <a:t>'Variables' to import the data of the initial spectrum</a:t>
            </a:r>
          </a:p>
          <a:p>
            <a:pPr marL="285750" indent="-285750">
              <a:buFont typeface="Arial"/>
              <a:buChar char="•"/>
            </a:pPr>
            <a:endParaRPr lang="en-US">
              <a:solidFill>
                <a:schemeClr val="bg2">
                  <a:lumMod val="90000"/>
                </a:schemeClr>
              </a:solidFill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  <a:cs typeface="Calibri"/>
              </a:rPr>
              <a:t>'</a:t>
            </a:r>
            <a:r>
              <a:rPr lang="en-US" dirty="0" err="1">
                <a:solidFill>
                  <a:schemeClr val="bg2">
                    <a:lumMod val="90000"/>
                  </a:schemeClr>
                </a:solidFill>
                <a:cs typeface="Calibri"/>
              </a:rPr>
              <a:t>Visualise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  <a:cs typeface="Calibri"/>
              </a:rPr>
              <a:t>' to </a:t>
            </a:r>
            <a:r>
              <a:rPr lang="en-US" dirty="0" err="1">
                <a:solidFill>
                  <a:schemeClr val="bg2">
                    <a:lumMod val="90000"/>
                  </a:schemeClr>
                </a:solidFill>
                <a:cs typeface="Calibri"/>
              </a:rPr>
              <a:t>analyse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  <a:cs typeface="Calibri"/>
              </a:rPr>
              <a:t> the chains</a:t>
            </a:r>
          </a:p>
          <a:p>
            <a:pPr marL="285750" indent="-285750">
              <a:buFont typeface="Arial"/>
              <a:buChar char="•"/>
            </a:pPr>
            <a:endParaRPr lang="en-US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5170620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>
            <a:extLst>
              <a:ext uri="{FF2B5EF4-FFF2-40B4-BE49-F238E27FC236}">
                <a16:creationId xmlns:a16="http://schemas.microsoft.com/office/drawing/2014/main" id="{E47DEB7E-F71D-D84F-9011-B56FE9D816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1780" t="23069"/>
          <a:stretch/>
        </p:blipFill>
        <p:spPr>
          <a:xfrm>
            <a:off x="-9939" y="-12422"/>
            <a:ext cx="9158908" cy="939799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1D6592CA-3AEF-9245-9030-A69744F573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841" y="5064672"/>
            <a:ext cx="9155840" cy="652812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7143AF52-E038-704E-8B38-1D351568BE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6815" y="12959"/>
            <a:ext cx="1939572" cy="873778"/>
          </a:xfrm>
          <a:prstGeom prst="rect">
            <a:avLst/>
          </a:prstGeom>
        </p:spPr>
      </p:pic>
      <p:sp>
        <p:nvSpPr>
          <p:cNvPr id="13" name="Segnaposto numero diapositiva 12">
            <a:extLst>
              <a:ext uri="{FF2B5EF4-FFF2-40B4-BE49-F238E27FC236}">
                <a16:creationId xmlns:a16="http://schemas.microsoft.com/office/drawing/2014/main" id="{EFFCE501-846A-3E4D-8BB3-296EF5F9C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FD6AA-E63A-A446-AE74-D7B2F3293778}" type="slidenum">
              <a:rPr lang="en-GB" dirty="0" smtClean="0">
                <a:solidFill>
                  <a:schemeClr val="bg1"/>
                </a:solidFill>
              </a:rPr>
              <a:t>47</a:t>
            </a:fld>
            <a:endParaRPr lang="en-GB">
              <a:solidFill>
                <a:schemeClr val="bg1"/>
              </a:solidFill>
            </a:endParaRPr>
          </a:p>
        </p:txBody>
      </p:sp>
      <p:sp>
        <p:nvSpPr>
          <p:cNvPr id="4" name="CasellaDiTesto 10">
            <a:extLst>
              <a:ext uri="{FF2B5EF4-FFF2-40B4-BE49-F238E27FC236}">
                <a16:creationId xmlns:a16="http://schemas.microsoft.com/office/drawing/2014/main" id="{C97CE548-1307-3E07-6243-B5B6C1766ABC}"/>
              </a:ext>
            </a:extLst>
          </p:cNvPr>
          <p:cNvSpPr txBox="1"/>
          <p:nvPr/>
        </p:nvSpPr>
        <p:spPr>
          <a:xfrm>
            <a:off x="295924" y="169482"/>
            <a:ext cx="5824027" cy="55399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sz="3000" b="1">
                <a:solidFill>
                  <a:schemeClr val="bg1"/>
                </a:solidFill>
                <a:latin typeface="+mj-lt"/>
              </a:rPr>
              <a:t>METHODS:  Workflow</a:t>
            </a:r>
            <a:endParaRPr lang="en-GB" sz="3000" b="1">
              <a:solidFill>
                <a:schemeClr val="bg1"/>
              </a:solidFill>
              <a:latin typeface="+mj-lt"/>
              <a:cs typeface="Calibri Ligh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3478D3-FB3A-E54A-CE1E-6D3CFF5C1433}"/>
              </a:ext>
            </a:extLst>
          </p:cNvPr>
          <p:cNvSpPr txBox="1"/>
          <p:nvPr/>
        </p:nvSpPr>
        <p:spPr>
          <a:xfrm>
            <a:off x="379576" y="1224134"/>
            <a:ext cx="2743200" cy="424731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Calibri"/>
                <a:cs typeface="Calibri"/>
              </a:rPr>
              <a:t>4 modules:</a:t>
            </a:r>
          </a:p>
          <a:p>
            <a:pPr marL="285750" indent="-285750">
              <a:buFont typeface="Arial,Sans-Serif"/>
              <a:buChar char="•"/>
            </a:pPr>
            <a:endParaRPr lang="en-US">
              <a:solidFill>
                <a:schemeClr val="bg2">
                  <a:lumMod val="90000"/>
                </a:schemeClr>
              </a:solidFill>
              <a:latin typeface="Arial"/>
              <a:ea typeface="Calibri"/>
              <a:cs typeface="Arial"/>
            </a:endParaRPr>
          </a:p>
          <a:p>
            <a:pPr marL="285750" indent="-285750">
              <a:buFont typeface="Arial,Sans-Serif"/>
              <a:buChar char="•"/>
            </a:pPr>
            <a:r>
              <a:rPr lang="en-US">
                <a:solidFill>
                  <a:schemeClr val="bg2">
                    <a:lumMod val="90000"/>
                  </a:schemeClr>
                </a:solidFill>
                <a:latin typeface="Calibri"/>
                <a:ea typeface="Calibri"/>
                <a:cs typeface="Arial"/>
              </a:rPr>
              <a:t>Model definition</a:t>
            </a:r>
          </a:p>
          <a:p>
            <a:endParaRPr lang="en-US">
              <a:solidFill>
                <a:srgbClr val="000000"/>
              </a:solidFill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>
                <a:solidFill>
                  <a:schemeClr val="bg2">
                    <a:lumMod val="90000"/>
                  </a:schemeClr>
                </a:solidFill>
                <a:ea typeface="Calibri"/>
                <a:cs typeface="Calibri"/>
              </a:rPr>
              <a:t>'Main' to perform inference and save the chains</a:t>
            </a:r>
          </a:p>
          <a:p>
            <a:pPr marL="285750" indent="-285750">
              <a:buFont typeface="Arial"/>
              <a:buChar char="•"/>
            </a:pPr>
            <a:endParaRPr lang="en-US">
              <a:solidFill>
                <a:schemeClr val="bg2">
                  <a:lumMod val="90000"/>
                </a:schemeClr>
              </a:solidFill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>
                <a:solidFill>
                  <a:schemeClr val="bg2">
                    <a:lumMod val="90000"/>
                  </a:schemeClr>
                </a:solidFill>
                <a:ea typeface="Calibri"/>
                <a:cs typeface="Calibri"/>
              </a:rPr>
              <a:t>'Variables' to import the data of the initial spectrum</a:t>
            </a:r>
          </a:p>
          <a:p>
            <a:pPr marL="285750" indent="-285750">
              <a:buFont typeface="Arial"/>
              <a:buChar char="•"/>
            </a:pPr>
            <a:endParaRPr lang="en-US">
              <a:solidFill>
                <a:schemeClr val="bg2">
                  <a:lumMod val="90000"/>
                </a:schemeClr>
              </a:solidFill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>
                <a:ea typeface="Calibri"/>
                <a:cs typeface="Calibri"/>
              </a:rPr>
              <a:t>'</a:t>
            </a:r>
            <a:r>
              <a:rPr lang="en-US" err="1">
                <a:ea typeface="Calibri"/>
                <a:cs typeface="Calibri"/>
              </a:rPr>
              <a:t>Visualise</a:t>
            </a:r>
            <a:r>
              <a:rPr lang="en-US">
                <a:ea typeface="Calibri"/>
                <a:cs typeface="Calibri"/>
              </a:rPr>
              <a:t>' to </a:t>
            </a:r>
            <a:r>
              <a:rPr lang="en-US" err="1">
                <a:ea typeface="Calibri"/>
                <a:cs typeface="Calibri"/>
              </a:rPr>
              <a:t>analyse</a:t>
            </a:r>
            <a:r>
              <a:rPr lang="en-US">
                <a:ea typeface="Calibri"/>
                <a:cs typeface="Calibri"/>
              </a:rPr>
              <a:t> the chains</a:t>
            </a:r>
          </a:p>
          <a:p>
            <a:pPr marL="285750" indent="-285750">
              <a:buFont typeface="Arial"/>
              <a:buChar char="•"/>
            </a:pPr>
            <a:endParaRPr lang="en-US">
              <a:ea typeface="Calibri"/>
              <a:cs typeface="Calibri"/>
            </a:endParaRPr>
          </a:p>
        </p:txBody>
      </p:sp>
      <p:pic>
        <p:nvPicPr>
          <p:cNvPr id="5" name="Picture 6" descr="Text&#10;&#10;Description automatically generated">
            <a:extLst>
              <a:ext uri="{FF2B5EF4-FFF2-40B4-BE49-F238E27FC236}">
                <a16:creationId xmlns:a16="http://schemas.microsoft.com/office/drawing/2014/main" id="{F934F5BF-D4DE-AA02-7A96-1B59D0F852F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0021" b="11207"/>
          <a:stretch/>
        </p:blipFill>
        <p:spPr>
          <a:xfrm>
            <a:off x="4791720" y="1035992"/>
            <a:ext cx="3691742" cy="2694078"/>
          </a:xfrm>
          <a:prstGeom prst="rect">
            <a:avLst/>
          </a:prstGeom>
        </p:spPr>
      </p:pic>
      <p:pic>
        <p:nvPicPr>
          <p:cNvPr id="7" name="Picture 8" descr="Text&#10;&#10;Description automatically generated">
            <a:extLst>
              <a:ext uri="{FF2B5EF4-FFF2-40B4-BE49-F238E27FC236}">
                <a16:creationId xmlns:a16="http://schemas.microsoft.com/office/drawing/2014/main" id="{1601828F-3D43-8DDC-004A-AF321AFAFB1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3506" r="30151" b="61207"/>
          <a:stretch/>
        </p:blipFill>
        <p:spPr>
          <a:xfrm>
            <a:off x="4792302" y="3993527"/>
            <a:ext cx="3684867" cy="76725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B214F8F-6C03-5626-5281-0FB108E1E411}"/>
              </a:ext>
            </a:extLst>
          </p:cNvPr>
          <p:cNvSpPr txBox="1"/>
          <p:nvPr/>
        </p:nvSpPr>
        <p:spPr>
          <a:xfrm>
            <a:off x="6391626" y="3624166"/>
            <a:ext cx="37672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ea typeface="Calibri"/>
                <a:cs typeface="Calibri"/>
              </a:rPr>
              <a:t>...</a:t>
            </a:r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4D7ECB1-F564-C8C5-0F74-FD2C62CC20EB}"/>
              </a:ext>
            </a:extLst>
          </p:cNvPr>
          <p:cNvSpPr/>
          <p:nvPr/>
        </p:nvSpPr>
        <p:spPr>
          <a:xfrm>
            <a:off x="4819958" y="2899016"/>
            <a:ext cx="3627442" cy="43493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1D44665-495A-F00E-A453-658575F652F9}"/>
              </a:ext>
            </a:extLst>
          </p:cNvPr>
          <p:cNvSpPr/>
          <p:nvPr/>
        </p:nvSpPr>
        <p:spPr>
          <a:xfrm>
            <a:off x="4514504" y="4186413"/>
            <a:ext cx="2252797" cy="53931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29048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>
            <a:extLst>
              <a:ext uri="{FF2B5EF4-FFF2-40B4-BE49-F238E27FC236}">
                <a16:creationId xmlns:a16="http://schemas.microsoft.com/office/drawing/2014/main" id="{E47DEB7E-F71D-D84F-9011-B56FE9D816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1780" t="23069"/>
          <a:stretch/>
        </p:blipFill>
        <p:spPr>
          <a:xfrm>
            <a:off x="-9939" y="-12422"/>
            <a:ext cx="9158908" cy="939799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1D6592CA-3AEF-9245-9030-A69744F573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841" y="5064672"/>
            <a:ext cx="9155840" cy="652812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7143AF52-E038-704E-8B38-1D351568BE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6815" y="12959"/>
            <a:ext cx="1939572" cy="873778"/>
          </a:xfrm>
          <a:prstGeom prst="rect">
            <a:avLst/>
          </a:prstGeom>
        </p:spPr>
      </p:pic>
      <p:sp>
        <p:nvSpPr>
          <p:cNvPr id="13" name="Segnaposto numero diapositiva 12">
            <a:extLst>
              <a:ext uri="{FF2B5EF4-FFF2-40B4-BE49-F238E27FC236}">
                <a16:creationId xmlns:a16="http://schemas.microsoft.com/office/drawing/2014/main" id="{EFFCE501-846A-3E4D-8BB3-296EF5F9C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FD6AA-E63A-A446-AE74-D7B2F3293778}" type="slidenum">
              <a:rPr lang="en-GB" dirty="0" smtClean="0">
                <a:solidFill>
                  <a:schemeClr val="bg1"/>
                </a:solidFill>
              </a:rPr>
              <a:t>48</a:t>
            </a:fld>
            <a:endParaRPr lang="en-GB">
              <a:solidFill>
                <a:schemeClr val="bg1"/>
              </a:solidFill>
            </a:endParaRPr>
          </a:p>
        </p:txBody>
      </p:sp>
      <p:sp>
        <p:nvSpPr>
          <p:cNvPr id="4" name="CasellaDiTesto 10">
            <a:extLst>
              <a:ext uri="{FF2B5EF4-FFF2-40B4-BE49-F238E27FC236}">
                <a16:creationId xmlns:a16="http://schemas.microsoft.com/office/drawing/2014/main" id="{C97CE548-1307-3E07-6243-B5B6C1766ABC}"/>
              </a:ext>
            </a:extLst>
          </p:cNvPr>
          <p:cNvSpPr txBox="1"/>
          <p:nvPr/>
        </p:nvSpPr>
        <p:spPr>
          <a:xfrm>
            <a:off x="295924" y="169482"/>
            <a:ext cx="6754957" cy="55399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sz="3000" b="1">
                <a:solidFill>
                  <a:schemeClr val="bg1"/>
                </a:solidFill>
                <a:latin typeface="+mj-lt"/>
              </a:rPr>
              <a:t>METHODS:  Likelihood for Synthetic Data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13BBA6F-5AE1-D35A-0EE4-486A4E2C803F}"/>
              </a:ext>
            </a:extLst>
          </p:cNvPr>
          <p:cNvGrpSpPr/>
          <p:nvPr/>
        </p:nvGrpSpPr>
        <p:grpSpPr>
          <a:xfrm>
            <a:off x="4614974" y="2526162"/>
            <a:ext cx="4459750" cy="1861356"/>
            <a:chOff x="5286953" y="2113540"/>
            <a:chExt cx="3779071" cy="1584338"/>
          </a:xfrm>
        </p:grpSpPr>
        <p:pic>
          <p:nvPicPr>
            <p:cNvPr id="5" name="Picture 6" descr="Text&#10;&#10;Description automatically generated">
              <a:extLst>
                <a:ext uri="{FF2B5EF4-FFF2-40B4-BE49-F238E27FC236}">
                  <a16:creationId xmlns:a16="http://schemas.microsoft.com/office/drawing/2014/main" id="{2A5C96D9-61BB-D649-D425-68FB213A39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65882" r="288" b="454"/>
            <a:stretch/>
          </p:blipFill>
          <p:spPr>
            <a:xfrm>
              <a:off x="5288057" y="2705048"/>
              <a:ext cx="3776833" cy="992830"/>
            </a:xfrm>
            <a:prstGeom prst="rect">
              <a:avLst/>
            </a:prstGeom>
          </p:spPr>
        </p:pic>
        <p:pic>
          <p:nvPicPr>
            <p:cNvPr id="7" name="Picture 6" descr="Text&#10;&#10;Description automatically generated">
              <a:extLst>
                <a:ext uri="{FF2B5EF4-FFF2-40B4-BE49-F238E27FC236}">
                  <a16:creationId xmlns:a16="http://schemas.microsoft.com/office/drawing/2014/main" id="{6D6DA679-4F82-4A06-9699-5492F8BC7B5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229" b="90882"/>
            <a:stretch/>
          </p:blipFill>
          <p:spPr>
            <a:xfrm>
              <a:off x="5286953" y="2113540"/>
              <a:ext cx="3779071" cy="268908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6A00A8-CA1C-95D0-8A20-FDEF06C5B733}"/>
                </a:ext>
              </a:extLst>
            </p:cNvPr>
            <p:cNvSpPr txBox="1"/>
            <p:nvPr/>
          </p:nvSpPr>
          <p:spPr>
            <a:xfrm>
              <a:off x="6950965" y="2296439"/>
              <a:ext cx="381173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>
                  <a:ea typeface="Calibri"/>
                  <a:cs typeface="Calibri"/>
                </a:rPr>
                <a:t>...</a:t>
              </a:r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09119BE-E371-1E2C-C38D-DEA9B39A1932}"/>
              </a:ext>
            </a:extLst>
          </p:cNvPr>
          <p:cNvGrpSpPr/>
          <p:nvPr/>
        </p:nvGrpSpPr>
        <p:grpSpPr>
          <a:xfrm>
            <a:off x="24501" y="2511047"/>
            <a:ext cx="4245123" cy="1904110"/>
            <a:chOff x="57967" y="2101488"/>
            <a:chExt cx="3781299" cy="1581878"/>
          </a:xfrm>
        </p:grpSpPr>
        <p:pic>
          <p:nvPicPr>
            <p:cNvPr id="12" name="Picture 15" descr="Text&#10;&#10;Description automatically generated">
              <a:extLst>
                <a:ext uri="{FF2B5EF4-FFF2-40B4-BE49-F238E27FC236}">
                  <a16:creationId xmlns:a16="http://schemas.microsoft.com/office/drawing/2014/main" id="{EA9A3CE7-B5EF-D7DE-CB1C-38A5472512D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-59" t="66055" b="-306"/>
            <a:stretch/>
          </p:blipFill>
          <p:spPr>
            <a:xfrm>
              <a:off x="57967" y="2670485"/>
              <a:ext cx="3781299" cy="1012881"/>
            </a:xfrm>
            <a:prstGeom prst="rect">
              <a:avLst/>
            </a:prstGeom>
          </p:spPr>
        </p:pic>
        <p:pic>
          <p:nvPicPr>
            <p:cNvPr id="14" name="Picture 15" descr="Text&#10;&#10;Description automatically generated">
              <a:extLst>
                <a:ext uri="{FF2B5EF4-FFF2-40B4-BE49-F238E27FC236}">
                  <a16:creationId xmlns:a16="http://schemas.microsoft.com/office/drawing/2014/main" id="{44E31A90-E49A-B2F7-BF2A-1D7404DCF0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r="460" b="90545"/>
            <a:stretch/>
          </p:blipFill>
          <p:spPr>
            <a:xfrm>
              <a:off x="60119" y="2101488"/>
              <a:ext cx="3761691" cy="269241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904527F-C374-FD59-0800-15ECA3AEF64E}"/>
                </a:ext>
              </a:extLst>
            </p:cNvPr>
            <p:cNvSpPr txBox="1"/>
            <p:nvPr/>
          </p:nvSpPr>
          <p:spPr>
            <a:xfrm>
              <a:off x="1564139" y="2296439"/>
              <a:ext cx="381173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>
                  <a:ea typeface="Calibri"/>
                  <a:cs typeface="Calibri"/>
                </a:rPr>
                <a:t>...</a:t>
              </a:r>
              <a:endParaRPr lang="en-US"/>
            </a:p>
          </p:txBody>
        </p:sp>
      </p:grpSp>
      <p:sp>
        <p:nvSpPr>
          <p:cNvPr id="21" name="Ovale 3">
            <a:extLst>
              <a:ext uri="{FF2B5EF4-FFF2-40B4-BE49-F238E27FC236}">
                <a16:creationId xmlns:a16="http://schemas.microsoft.com/office/drawing/2014/main" id="{B12B6EF1-9EDE-BC6D-B692-6F199AF95BAA}"/>
              </a:ext>
            </a:extLst>
          </p:cNvPr>
          <p:cNvSpPr/>
          <p:nvPr/>
        </p:nvSpPr>
        <p:spPr>
          <a:xfrm>
            <a:off x="155045" y="3526214"/>
            <a:ext cx="2130095" cy="71779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Ovale 3">
            <a:extLst>
              <a:ext uri="{FF2B5EF4-FFF2-40B4-BE49-F238E27FC236}">
                <a16:creationId xmlns:a16="http://schemas.microsoft.com/office/drawing/2014/main" id="{30F71467-CEC6-F4C3-0040-6CC898574ED9}"/>
              </a:ext>
            </a:extLst>
          </p:cNvPr>
          <p:cNvSpPr/>
          <p:nvPr/>
        </p:nvSpPr>
        <p:spPr>
          <a:xfrm>
            <a:off x="4705070" y="3525887"/>
            <a:ext cx="4396172" cy="4684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Arrow: Down 23">
            <a:extLst>
              <a:ext uri="{FF2B5EF4-FFF2-40B4-BE49-F238E27FC236}">
                <a16:creationId xmlns:a16="http://schemas.microsoft.com/office/drawing/2014/main" id="{95326179-9694-049C-E552-E5D614158864}"/>
              </a:ext>
            </a:extLst>
          </p:cNvPr>
          <p:cNvSpPr/>
          <p:nvPr/>
        </p:nvSpPr>
        <p:spPr>
          <a:xfrm rot="2880000">
            <a:off x="2989434" y="1630960"/>
            <a:ext cx="144537" cy="2206423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Arrow: Down 24">
            <a:extLst>
              <a:ext uri="{FF2B5EF4-FFF2-40B4-BE49-F238E27FC236}">
                <a16:creationId xmlns:a16="http://schemas.microsoft.com/office/drawing/2014/main" id="{1C3A6E9E-C8A2-8BCC-9BA5-4EDFA38E293C}"/>
              </a:ext>
            </a:extLst>
          </p:cNvPr>
          <p:cNvSpPr/>
          <p:nvPr/>
        </p:nvSpPr>
        <p:spPr>
          <a:xfrm rot="-3000000">
            <a:off x="5702167" y="1603831"/>
            <a:ext cx="144537" cy="2206423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magine 10" descr="Immagine che contiene testo&#10;&#10;Descrizione generata automaticamente">
            <a:extLst>
              <a:ext uri="{FF2B5EF4-FFF2-40B4-BE49-F238E27FC236}">
                <a16:creationId xmlns:a16="http://schemas.microsoft.com/office/drawing/2014/main" id="{01F8BBDF-CDFC-21C4-4246-A1BA04B25E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41527" y="1449971"/>
            <a:ext cx="3834538" cy="49772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045D077-4011-E3CF-C6B6-8002893421CC}"/>
              </a:ext>
            </a:extLst>
          </p:cNvPr>
          <p:cNvSpPr txBox="1"/>
          <p:nvPr/>
        </p:nvSpPr>
        <p:spPr>
          <a:xfrm>
            <a:off x="1675700" y="2049713"/>
            <a:ext cx="1233623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600" b="1">
                <a:cs typeface="Calibri"/>
              </a:rPr>
              <a:t>STAN</a:t>
            </a:r>
            <a:endParaRPr lang="en-US" sz="1600" b="1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5C96D2F-97C3-CC59-D782-AC9B7C24E127}"/>
              </a:ext>
            </a:extLst>
          </p:cNvPr>
          <p:cNvSpPr txBox="1"/>
          <p:nvPr/>
        </p:nvSpPr>
        <p:spPr>
          <a:xfrm>
            <a:off x="6304252" y="2049713"/>
            <a:ext cx="1294524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600" b="1">
                <a:cs typeface="Calibri"/>
              </a:rPr>
              <a:t>TIMEDEPPAR</a:t>
            </a:r>
            <a:endParaRPr lang="en-US" sz="1600" b="1"/>
          </a:p>
        </p:txBody>
      </p:sp>
    </p:spTree>
    <p:extLst>
      <p:ext uri="{BB962C8B-B14F-4D97-AF65-F5344CB8AC3E}">
        <p14:creationId xmlns:p14="http://schemas.microsoft.com/office/powerpoint/2010/main" val="416832068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>
            <a:extLst>
              <a:ext uri="{FF2B5EF4-FFF2-40B4-BE49-F238E27FC236}">
                <a16:creationId xmlns:a16="http://schemas.microsoft.com/office/drawing/2014/main" id="{E47DEB7E-F71D-D84F-9011-B56FE9D816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1780" t="23069"/>
          <a:stretch/>
        </p:blipFill>
        <p:spPr>
          <a:xfrm>
            <a:off x="-9939" y="-12422"/>
            <a:ext cx="9158908" cy="939799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1D6592CA-3AEF-9245-9030-A69744F573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841" y="5064672"/>
            <a:ext cx="9155840" cy="652812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7143AF52-E038-704E-8B38-1D351568BE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6815" y="12959"/>
            <a:ext cx="1939572" cy="873778"/>
          </a:xfrm>
          <a:prstGeom prst="rect">
            <a:avLst/>
          </a:prstGeom>
        </p:spPr>
      </p:pic>
      <p:sp>
        <p:nvSpPr>
          <p:cNvPr id="13" name="Segnaposto numero diapositiva 12">
            <a:extLst>
              <a:ext uri="{FF2B5EF4-FFF2-40B4-BE49-F238E27FC236}">
                <a16:creationId xmlns:a16="http://schemas.microsoft.com/office/drawing/2014/main" id="{EFFCE501-846A-3E4D-8BB3-296EF5F9C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FD6AA-E63A-A446-AE74-D7B2F3293778}" type="slidenum">
              <a:rPr lang="en-GB" dirty="0" smtClean="0">
                <a:solidFill>
                  <a:schemeClr val="bg1"/>
                </a:solidFill>
              </a:rPr>
              <a:t>49</a:t>
            </a:fld>
            <a:endParaRPr lang="en-GB">
              <a:solidFill>
                <a:schemeClr val="bg1"/>
              </a:solidFill>
            </a:endParaRPr>
          </a:p>
        </p:txBody>
      </p:sp>
      <p:sp>
        <p:nvSpPr>
          <p:cNvPr id="4" name="CasellaDiTesto 10">
            <a:extLst>
              <a:ext uri="{FF2B5EF4-FFF2-40B4-BE49-F238E27FC236}">
                <a16:creationId xmlns:a16="http://schemas.microsoft.com/office/drawing/2014/main" id="{C97CE548-1307-3E07-6243-B5B6C1766ABC}"/>
              </a:ext>
            </a:extLst>
          </p:cNvPr>
          <p:cNvSpPr txBox="1"/>
          <p:nvPr/>
        </p:nvSpPr>
        <p:spPr>
          <a:xfrm>
            <a:off x="295924" y="169482"/>
            <a:ext cx="6754957" cy="55399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sz="3000" b="1">
                <a:solidFill>
                  <a:schemeClr val="bg1"/>
                </a:solidFill>
                <a:latin typeface="+mj-lt"/>
              </a:rPr>
              <a:t>METHODS:  Likelihood for Real Data</a:t>
            </a:r>
          </a:p>
        </p:txBody>
      </p:sp>
      <p:pic>
        <p:nvPicPr>
          <p:cNvPr id="9" name="Picture 9" descr="Text&#10;&#10;Description automatically generated">
            <a:extLst>
              <a:ext uri="{FF2B5EF4-FFF2-40B4-BE49-F238E27FC236}">
                <a16:creationId xmlns:a16="http://schemas.microsoft.com/office/drawing/2014/main" id="{7DD03DCA-CFDF-03FF-0689-E565797540A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41" b="86822"/>
          <a:stretch/>
        </p:blipFill>
        <p:spPr>
          <a:xfrm>
            <a:off x="4674379" y="2529371"/>
            <a:ext cx="4442224" cy="325029"/>
          </a:xfrm>
          <a:prstGeom prst="rect">
            <a:avLst/>
          </a:prstGeom>
        </p:spPr>
      </p:pic>
      <p:pic>
        <p:nvPicPr>
          <p:cNvPr id="10" name="Picture 10" descr="Text&#10;&#10;Description automatically generated">
            <a:extLst>
              <a:ext uri="{FF2B5EF4-FFF2-40B4-BE49-F238E27FC236}">
                <a16:creationId xmlns:a16="http://schemas.microsoft.com/office/drawing/2014/main" id="{C046FE7E-1C1D-3DC2-0B7C-B93068A31BC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7899" r="58" b="389"/>
          <a:stretch/>
        </p:blipFill>
        <p:spPr>
          <a:xfrm>
            <a:off x="4674378" y="3153320"/>
            <a:ext cx="4441472" cy="185964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EE7BADF-24F9-07C3-529B-0FC94D33D431}"/>
              </a:ext>
            </a:extLst>
          </p:cNvPr>
          <p:cNvSpPr txBox="1"/>
          <p:nvPr/>
        </p:nvSpPr>
        <p:spPr>
          <a:xfrm>
            <a:off x="6714535" y="2787029"/>
            <a:ext cx="67988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ea typeface="Calibri"/>
                <a:cs typeface="Calibri"/>
              </a:rPr>
              <a:t>...</a:t>
            </a:r>
            <a:endParaRPr lang="en-US"/>
          </a:p>
        </p:txBody>
      </p:sp>
      <p:pic>
        <p:nvPicPr>
          <p:cNvPr id="14" name="Picture 14" descr="Text&#10;&#10;Description automatically generated">
            <a:extLst>
              <a:ext uri="{FF2B5EF4-FFF2-40B4-BE49-F238E27FC236}">
                <a16:creationId xmlns:a16="http://schemas.microsoft.com/office/drawing/2014/main" id="{ABD3F223-1CCE-A09F-A2FE-0685930F627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-257" t="11161" r="2265" b="74708"/>
          <a:stretch/>
        </p:blipFill>
        <p:spPr>
          <a:xfrm>
            <a:off x="-2561" y="2526506"/>
            <a:ext cx="4443487" cy="327857"/>
          </a:xfrm>
          <a:prstGeom prst="rect">
            <a:avLst/>
          </a:prstGeom>
        </p:spPr>
      </p:pic>
      <p:pic>
        <p:nvPicPr>
          <p:cNvPr id="15" name="Picture 15" descr="Text&#10;&#10;Description automatically generated">
            <a:extLst>
              <a:ext uri="{FF2B5EF4-FFF2-40B4-BE49-F238E27FC236}">
                <a16:creationId xmlns:a16="http://schemas.microsoft.com/office/drawing/2014/main" id="{DF180A5D-4717-F205-9A06-9F43F33A739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43678" r="1690" b="766"/>
          <a:stretch/>
        </p:blipFill>
        <p:spPr>
          <a:xfrm>
            <a:off x="53518" y="3298003"/>
            <a:ext cx="4386474" cy="130904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89B8928-F951-53CB-C709-BC186E5D5625}"/>
              </a:ext>
            </a:extLst>
          </p:cNvPr>
          <p:cNvSpPr txBox="1"/>
          <p:nvPr/>
        </p:nvSpPr>
        <p:spPr>
          <a:xfrm>
            <a:off x="1955766" y="2859370"/>
            <a:ext cx="67988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ea typeface="Calibri"/>
                <a:cs typeface="Calibri"/>
              </a:rPr>
              <a:t>...</a:t>
            </a:r>
            <a:endParaRPr lang="en-US"/>
          </a:p>
        </p:txBody>
      </p:sp>
      <p:sp>
        <p:nvSpPr>
          <p:cNvPr id="26" name="Ovale 3">
            <a:extLst>
              <a:ext uri="{FF2B5EF4-FFF2-40B4-BE49-F238E27FC236}">
                <a16:creationId xmlns:a16="http://schemas.microsoft.com/office/drawing/2014/main" id="{0FC71525-57A1-B03F-AB76-D1FAB31C9F3E}"/>
              </a:ext>
            </a:extLst>
          </p:cNvPr>
          <p:cNvSpPr/>
          <p:nvPr/>
        </p:nvSpPr>
        <p:spPr>
          <a:xfrm>
            <a:off x="90950" y="3554527"/>
            <a:ext cx="3087126" cy="91786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8" name="Ovale 3">
            <a:extLst>
              <a:ext uri="{FF2B5EF4-FFF2-40B4-BE49-F238E27FC236}">
                <a16:creationId xmlns:a16="http://schemas.microsoft.com/office/drawing/2014/main" id="{064F6DB0-BB4F-7E4F-0167-23E66BEC9AF9}"/>
              </a:ext>
            </a:extLst>
          </p:cNvPr>
          <p:cNvSpPr/>
          <p:nvPr/>
        </p:nvSpPr>
        <p:spPr>
          <a:xfrm>
            <a:off x="4515135" y="4176963"/>
            <a:ext cx="4396172" cy="4684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0" name="Arrow: Down 29">
            <a:extLst>
              <a:ext uri="{FF2B5EF4-FFF2-40B4-BE49-F238E27FC236}">
                <a16:creationId xmlns:a16="http://schemas.microsoft.com/office/drawing/2014/main" id="{7F014E48-B130-47D1-58DF-C8B2D7C7E3B3}"/>
              </a:ext>
            </a:extLst>
          </p:cNvPr>
          <p:cNvSpPr/>
          <p:nvPr/>
        </p:nvSpPr>
        <p:spPr>
          <a:xfrm rot="2400000">
            <a:off x="3098515" y="1841914"/>
            <a:ext cx="189071" cy="1914607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Arrow: Down 31">
            <a:extLst>
              <a:ext uri="{FF2B5EF4-FFF2-40B4-BE49-F238E27FC236}">
                <a16:creationId xmlns:a16="http://schemas.microsoft.com/office/drawing/2014/main" id="{B16FEDC6-0D4C-DFEE-804B-87E605C2D7AF}"/>
              </a:ext>
            </a:extLst>
          </p:cNvPr>
          <p:cNvSpPr/>
          <p:nvPr/>
        </p:nvSpPr>
        <p:spPr>
          <a:xfrm rot="18840000">
            <a:off x="5796510" y="1638412"/>
            <a:ext cx="189759" cy="2848456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magine 10" descr="Immagine che contiene testo, logo&#10;&#10;Descrizione generata automaticamente">
            <a:extLst>
              <a:ext uri="{FF2B5EF4-FFF2-40B4-BE49-F238E27FC236}">
                <a16:creationId xmlns:a16="http://schemas.microsoft.com/office/drawing/2014/main" id="{DE22D4D9-8822-2949-E742-F833F61F831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09484" y="1100636"/>
            <a:ext cx="3859296" cy="86652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4BFDF89-6C33-3EDE-E818-1A76336C69D2}"/>
              </a:ext>
            </a:extLst>
          </p:cNvPr>
          <p:cNvSpPr txBox="1"/>
          <p:nvPr/>
        </p:nvSpPr>
        <p:spPr>
          <a:xfrm>
            <a:off x="1675700" y="2049713"/>
            <a:ext cx="1233623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600" b="1">
                <a:cs typeface="Calibri"/>
              </a:rPr>
              <a:t>STAN</a:t>
            </a:r>
            <a:endParaRPr lang="en-US" sz="1600" b="1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ABB405E-4D1E-9554-F6B5-C3518A29B65D}"/>
              </a:ext>
            </a:extLst>
          </p:cNvPr>
          <p:cNvSpPr txBox="1"/>
          <p:nvPr/>
        </p:nvSpPr>
        <p:spPr>
          <a:xfrm>
            <a:off x="6304252" y="2049713"/>
            <a:ext cx="1294524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600" b="1">
                <a:cs typeface="Calibri"/>
              </a:rPr>
              <a:t>TIMEDEPPAR</a:t>
            </a:r>
            <a:endParaRPr lang="en-US" sz="1600" b="1"/>
          </a:p>
        </p:txBody>
      </p:sp>
    </p:spTree>
    <p:extLst>
      <p:ext uri="{BB962C8B-B14F-4D97-AF65-F5344CB8AC3E}">
        <p14:creationId xmlns:p14="http://schemas.microsoft.com/office/powerpoint/2010/main" val="23752839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>
            <a:extLst>
              <a:ext uri="{FF2B5EF4-FFF2-40B4-BE49-F238E27FC236}">
                <a16:creationId xmlns:a16="http://schemas.microsoft.com/office/drawing/2014/main" id="{E47DEB7E-F71D-D84F-9011-B56FE9D816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1780" t="23069"/>
          <a:stretch/>
        </p:blipFill>
        <p:spPr>
          <a:xfrm>
            <a:off x="-9939" y="-12422"/>
            <a:ext cx="9158908" cy="939799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1D6592CA-3AEF-9245-9030-A69744F573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841" y="5064672"/>
            <a:ext cx="9155840" cy="652812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7143AF52-E038-704E-8B38-1D351568BE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6815" y="12959"/>
            <a:ext cx="1939572" cy="873778"/>
          </a:xfrm>
          <a:prstGeom prst="rect">
            <a:avLst/>
          </a:prstGeom>
        </p:spPr>
      </p:pic>
      <p:sp>
        <p:nvSpPr>
          <p:cNvPr id="13" name="Segnaposto numero diapositiva 12">
            <a:extLst>
              <a:ext uri="{FF2B5EF4-FFF2-40B4-BE49-F238E27FC236}">
                <a16:creationId xmlns:a16="http://schemas.microsoft.com/office/drawing/2014/main" id="{EFFCE501-846A-3E4D-8BB3-296EF5F9C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FD6AA-E63A-A446-AE74-D7B2F3293778}" type="slidenum">
              <a:rPr lang="en-GB" dirty="0" smtClean="0">
                <a:solidFill>
                  <a:schemeClr val="bg1"/>
                </a:solidFill>
              </a:rPr>
              <a:t>5</a:t>
            </a:fld>
            <a:endParaRPr lang="en-GB">
              <a:solidFill>
                <a:schemeClr val="bg1"/>
              </a:solidFill>
            </a:endParaRPr>
          </a:p>
        </p:txBody>
      </p:sp>
      <p:sp>
        <p:nvSpPr>
          <p:cNvPr id="10" name="CasellaDiTesto 10">
            <a:extLst>
              <a:ext uri="{FF2B5EF4-FFF2-40B4-BE49-F238E27FC236}">
                <a16:creationId xmlns:a16="http://schemas.microsoft.com/office/drawing/2014/main" id="{FB3C6E92-DE30-CEA5-925F-45EACA869DE0}"/>
              </a:ext>
            </a:extLst>
          </p:cNvPr>
          <p:cNvSpPr txBox="1"/>
          <p:nvPr/>
        </p:nvSpPr>
        <p:spPr>
          <a:xfrm>
            <a:off x="295924" y="169482"/>
            <a:ext cx="5824027" cy="55399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sz="3000" b="1">
                <a:solidFill>
                  <a:schemeClr val="bg1"/>
                </a:solidFill>
                <a:latin typeface="+mj-lt"/>
                <a:cs typeface="Calibri Light"/>
              </a:rPr>
              <a:t>INTRODUCTION: Problem Definition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C2396A-B6A9-44FB-EBE7-D6B69398ACF9}"/>
              </a:ext>
            </a:extLst>
          </p:cNvPr>
          <p:cNvSpPr txBox="1"/>
          <p:nvPr/>
        </p:nvSpPr>
        <p:spPr>
          <a:xfrm>
            <a:off x="317558" y="3608632"/>
            <a:ext cx="8043169" cy="120032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endParaRPr lang="en-GB" b="1">
              <a:solidFill>
                <a:srgbClr val="FFFFFF"/>
              </a:solidFill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GB">
                <a:cs typeface="Calibri"/>
              </a:rPr>
              <a:t>Problem: corrupted data                      timing uncertainty</a:t>
            </a:r>
          </a:p>
          <a:p>
            <a:pPr marL="285750" indent="-285750">
              <a:buFont typeface="Arial"/>
              <a:buChar char="•"/>
            </a:pPr>
            <a:endParaRPr lang="en-GB">
              <a:solidFill>
                <a:srgbClr val="000000"/>
              </a:solidFill>
              <a:latin typeface="Calibri" panose="020F0502020204030204"/>
              <a:cs typeface="Calibri"/>
            </a:endParaRPr>
          </a:p>
          <a:p>
            <a:endParaRPr lang="en-GB">
              <a:cs typeface="Calibri"/>
            </a:endParaRPr>
          </a:p>
        </p:txBody>
      </p:sp>
      <p:pic>
        <p:nvPicPr>
          <p:cNvPr id="2" name="Immagine 3" descr="Immagine che contiene aria aperta, persona, cielo, uomo&#10;&#10;Descrizione generata automaticamente">
            <a:extLst>
              <a:ext uri="{FF2B5EF4-FFF2-40B4-BE49-F238E27FC236}">
                <a16:creationId xmlns:a16="http://schemas.microsoft.com/office/drawing/2014/main" id="{B7C4AE96-0878-51C3-DE23-F1F11309462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8" t="381" r="6593" b="888"/>
          <a:stretch/>
        </p:blipFill>
        <p:spPr>
          <a:xfrm>
            <a:off x="357934" y="1159815"/>
            <a:ext cx="2808217" cy="1983259"/>
          </a:xfrm>
          <a:prstGeom prst="rect">
            <a:avLst/>
          </a:prstGeom>
        </p:spPr>
      </p:pic>
      <p:sp>
        <p:nvSpPr>
          <p:cNvPr id="16" name="Cilindro 15">
            <a:extLst>
              <a:ext uri="{FF2B5EF4-FFF2-40B4-BE49-F238E27FC236}">
                <a16:creationId xmlns:a16="http://schemas.microsoft.com/office/drawing/2014/main" id="{42F60A38-865B-A36E-EC1D-0370043F4484}"/>
              </a:ext>
            </a:extLst>
          </p:cNvPr>
          <p:cNvSpPr/>
          <p:nvPr/>
        </p:nvSpPr>
        <p:spPr>
          <a:xfrm>
            <a:off x="3395559" y="1164854"/>
            <a:ext cx="313376" cy="1979220"/>
          </a:xfrm>
          <a:prstGeom prst="can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" name="Immagine 4">
            <a:extLst>
              <a:ext uri="{FF2B5EF4-FFF2-40B4-BE49-F238E27FC236}">
                <a16:creationId xmlns:a16="http://schemas.microsoft.com/office/drawing/2014/main" id="{071E5CE2-3EBB-7EAA-880C-D3DF83EA4AC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2107" t="6015" r="8593" b="51880"/>
          <a:stretch/>
        </p:blipFill>
        <p:spPr>
          <a:xfrm rot="5400000">
            <a:off x="3092633" y="1936926"/>
            <a:ext cx="1960620" cy="503248"/>
          </a:xfrm>
          <a:prstGeom prst="rect">
            <a:avLst/>
          </a:prstGeom>
        </p:spPr>
      </p:pic>
      <p:pic>
        <p:nvPicPr>
          <p:cNvPr id="9" name="Immagine 10" descr="Immagine che contiene sfocatura&#10;&#10;Descrizione generata automaticamente">
            <a:extLst>
              <a:ext uri="{FF2B5EF4-FFF2-40B4-BE49-F238E27FC236}">
                <a16:creationId xmlns:a16="http://schemas.microsoft.com/office/drawing/2014/main" id="{B899C6D1-6DE6-184E-4C55-1E874E39E63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2688" t="13889" r="13000" b="20494"/>
          <a:stretch/>
        </p:blipFill>
        <p:spPr>
          <a:xfrm>
            <a:off x="7765754" y="930234"/>
            <a:ext cx="1379519" cy="1321185"/>
          </a:xfrm>
          <a:prstGeom prst="rect">
            <a:avLst/>
          </a:prstGeom>
        </p:spPr>
      </p:pic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92CAC219-254C-D22F-5110-B0BEC5C6A910}"/>
              </a:ext>
            </a:extLst>
          </p:cNvPr>
          <p:cNvCxnSpPr/>
          <p:nvPr/>
        </p:nvCxnSpPr>
        <p:spPr>
          <a:xfrm flipH="1">
            <a:off x="3849064" y="1163287"/>
            <a:ext cx="1649" cy="211017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09435409-47BB-4EFC-9FBA-320EA27E4587}"/>
              </a:ext>
            </a:extLst>
          </p:cNvPr>
          <p:cNvCxnSpPr>
            <a:cxnSpLocks/>
          </p:cNvCxnSpPr>
          <p:nvPr/>
        </p:nvCxnSpPr>
        <p:spPr>
          <a:xfrm flipV="1">
            <a:off x="3839581" y="1154050"/>
            <a:ext cx="501766" cy="923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Freccia a destra 13">
            <a:extLst>
              <a:ext uri="{FF2B5EF4-FFF2-40B4-BE49-F238E27FC236}">
                <a16:creationId xmlns:a16="http://schemas.microsoft.com/office/drawing/2014/main" id="{372248A9-76BE-3079-897C-BA5ECA860090}"/>
              </a:ext>
            </a:extLst>
          </p:cNvPr>
          <p:cNvSpPr/>
          <p:nvPr/>
        </p:nvSpPr>
        <p:spPr>
          <a:xfrm>
            <a:off x="4690340" y="2319399"/>
            <a:ext cx="2054024" cy="21441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cs typeface="Calibri"/>
            </a:endParaRPr>
          </a:p>
        </p:txBody>
      </p:sp>
      <p:pic>
        <p:nvPicPr>
          <p:cNvPr id="5" name="Immagine 8">
            <a:extLst>
              <a:ext uri="{FF2B5EF4-FFF2-40B4-BE49-F238E27FC236}">
                <a16:creationId xmlns:a16="http://schemas.microsoft.com/office/drawing/2014/main" id="{30BF7F14-EB7D-C567-220B-44BB9B85CE3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57692" y="1832263"/>
            <a:ext cx="1160662" cy="1159824"/>
          </a:xfrm>
          <a:prstGeom prst="rect">
            <a:avLst/>
          </a:prstGeom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7F3A9607-FA88-A04C-D178-25562767D18C}"/>
              </a:ext>
            </a:extLst>
          </p:cNvPr>
          <p:cNvSpPr txBox="1"/>
          <p:nvPr/>
        </p:nvSpPr>
        <p:spPr>
          <a:xfrm>
            <a:off x="4735716" y="1237013"/>
            <a:ext cx="1896841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1600">
                <a:cs typeface="Calibri"/>
              </a:rPr>
              <a:t>HISTORIC DATA:</a:t>
            </a:r>
            <a:br>
              <a:rPr lang="it-IT" sz="1600">
                <a:cs typeface="Calibri"/>
              </a:rPr>
            </a:br>
            <a:r>
              <a:rPr lang="it-IT" sz="1600">
                <a:cs typeface="Calibri"/>
              </a:rPr>
              <a:t>CLIMATE, </a:t>
            </a:r>
            <a:br>
              <a:rPr lang="it-IT" sz="1600">
                <a:cs typeface="Calibri"/>
              </a:rPr>
            </a:br>
            <a:r>
              <a:rPr lang="it-IT" sz="1600">
                <a:cs typeface="Calibri"/>
              </a:rPr>
              <a:t>SOLAR ACTIVITY, </a:t>
            </a:r>
            <a:br>
              <a:rPr lang="it-IT" sz="1600">
                <a:cs typeface="Calibri"/>
              </a:rPr>
            </a:br>
            <a:r>
              <a:rPr lang="it-IT" sz="1600">
                <a:cs typeface="Calibri"/>
              </a:rPr>
              <a:t>...</a:t>
            </a:r>
            <a:endParaRPr lang="it-IT" sz="1600"/>
          </a:p>
        </p:txBody>
      </p:sp>
      <p:sp>
        <p:nvSpPr>
          <p:cNvPr id="17" name="Freccia a destra 16">
            <a:extLst>
              <a:ext uri="{FF2B5EF4-FFF2-40B4-BE49-F238E27FC236}">
                <a16:creationId xmlns:a16="http://schemas.microsoft.com/office/drawing/2014/main" id="{A541AB45-8F0D-3831-64F4-1D066A9DFDDA}"/>
              </a:ext>
            </a:extLst>
          </p:cNvPr>
          <p:cNvSpPr/>
          <p:nvPr/>
        </p:nvSpPr>
        <p:spPr>
          <a:xfrm>
            <a:off x="3201366" y="3976996"/>
            <a:ext cx="692328" cy="19792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9900319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>
            <a:extLst>
              <a:ext uri="{FF2B5EF4-FFF2-40B4-BE49-F238E27FC236}">
                <a16:creationId xmlns:a16="http://schemas.microsoft.com/office/drawing/2014/main" id="{E47DEB7E-F71D-D84F-9011-B56FE9D816E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1780" t="23069"/>
          <a:stretch/>
        </p:blipFill>
        <p:spPr>
          <a:xfrm>
            <a:off x="-9939" y="-12422"/>
            <a:ext cx="9158908" cy="939799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1D6592CA-3AEF-9245-9030-A69744F573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1841" y="5064672"/>
            <a:ext cx="9155840" cy="652812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7143AF52-E038-704E-8B38-1D351568BE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6815" y="12959"/>
            <a:ext cx="1939572" cy="873778"/>
          </a:xfrm>
          <a:prstGeom prst="rect">
            <a:avLst/>
          </a:prstGeom>
        </p:spPr>
      </p:pic>
      <p:sp>
        <p:nvSpPr>
          <p:cNvPr id="13" name="Segnaposto numero diapositiva 12">
            <a:extLst>
              <a:ext uri="{FF2B5EF4-FFF2-40B4-BE49-F238E27FC236}">
                <a16:creationId xmlns:a16="http://schemas.microsoft.com/office/drawing/2014/main" id="{EFFCE501-846A-3E4D-8BB3-296EF5F9C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FD6AA-E63A-A446-AE74-D7B2F3293778}" type="slidenum">
              <a:rPr lang="en-GB" dirty="0" smtClean="0">
                <a:solidFill>
                  <a:schemeClr val="bg1"/>
                </a:solidFill>
              </a:rPr>
              <a:t>50</a:t>
            </a:fld>
            <a:endParaRPr lang="en-GB">
              <a:solidFill>
                <a:schemeClr val="bg1"/>
              </a:solidFill>
            </a:endParaRPr>
          </a:p>
        </p:txBody>
      </p:sp>
      <p:sp>
        <p:nvSpPr>
          <p:cNvPr id="4" name="CasellaDiTesto 10">
            <a:extLst>
              <a:ext uri="{FF2B5EF4-FFF2-40B4-BE49-F238E27FC236}">
                <a16:creationId xmlns:a16="http://schemas.microsoft.com/office/drawing/2014/main" id="{C97CE548-1307-3E07-6243-B5B6C1766ABC}"/>
              </a:ext>
            </a:extLst>
          </p:cNvPr>
          <p:cNvSpPr txBox="1"/>
          <p:nvPr/>
        </p:nvSpPr>
        <p:spPr>
          <a:xfrm>
            <a:off x="295924" y="169482"/>
            <a:ext cx="6137237" cy="55399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sz="3000" b="1">
                <a:solidFill>
                  <a:schemeClr val="bg1"/>
                </a:solidFill>
                <a:latin typeface="+mj-lt"/>
              </a:rPr>
              <a:t>METHODS:  Priors for Synthetic Data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D05C3CE-1D0A-A630-7A38-52AE3C3C000A}"/>
              </a:ext>
            </a:extLst>
          </p:cNvPr>
          <p:cNvGrpSpPr/>
          <p:nvPr/>
        </p:nvGrpSpPr>
        <p:grpSpPr>
          <a:xfrm>
            <a:off x="189738" y="966338"/>
            <a:ext cx="8773991" cy="3827528"/>
            <a:chOff x="189738" y="966338"/>
            <a:chExt cx="8773991" cy="3827528"/>
          </a:xfrm>
        </p:grpSpPr>
        <p:pic>
          <p:nvPicPr>
            <p:cNvPr id="7" name="Picture 8" descr="Text&#10;&#10;Description automatically generated">
              <a:extLst>
                <a:ext uri="{FF2B5EF4-FFF2-40B4-BE49-F238E27FC236}">
                  <a16:creationId xmlns:a16="http://schemas.microsoft.com/office/drawing/2014/main" id="{B7CE4A17-3009-62CA-877E-EB4D6C6CA95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062869" y="2330311"/>
              <a:ext cx="3900860" cy="2463555"/>
            </a:xfrm>
            <a:prstGeom prst="rect">
              <a:avLst/>
            </a:prstGeom>
          </p:spPr>
        </p:pic>
        <p:pic>
          <p:nvPicPr>
            <p:cNvPr id="9" name="Picture 9" descr="Text&#10;&#10;Description automatically generated">
              <a:extLst>
                <a:ext uri="{FF2B5EF4-FFF2-40B4-BE49-F238E27FC236}">
                  <a16:creationId xmlns:a16="http://schemas.microsoft.com/office/drawing/2014/main" id="{C260A2EA-CA8C-199F-786B-1E6E0C7CFDC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90710" y="2820124"/>
              <a:ext cx="4057465" cy="1962355"/>
            </a:xfrm>
            <a:prstGeom prst="rect">
              <a:avLst/>
            </a:prstGeom>
          </p:spPr>
        </p:pic>
        <p:pic>
          <p:nvPicPr>
            <p:cNvPr id="10" name="Picture 9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8CF323CB-5C9B-4101-8CC0-6308E32A3B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7051" t="1609" r="6882" b="77189"/>
            <a:stretch/>
          </p:blipFill>
          <p:spPr>
            <a:xfrm>
              <a:off x="3645653" y="980090"/>
              <a:ext cx="1013888" cy="347409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25E2709-60C3-0FBD-7F18-510A31E8B767}"/>
                </a:ext>
              </a:extLst>
            </p:cNvPr>
            <p:cNvSpPr txBox="1"/>
            <p:nvPr/>
          </p:nvSpPr>
          <p:spPr>
            <a:xfrm>
              <a:off x="4702704" y="966338"/>
              <a:ext cx="724734" cy="40011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000">
                  <a:solidFill>
                    <a:srgbClr val="31F50A"/>
                  </a:solidFill>
                  <a:cs typeface="Calibri"/>
                </a:rPr>
                <a:t>O-U </a:t>
              </a:r>
              <a:endParaRPr lang="en-US" sz="2000">
                <a:cs typeface="Calibri"/>
              </a:endParaRPr>
            </a:p>
          </p:txBody>
        </p:sp>
        <p:sp>
          <p:nvSpPr>
            <p:cNvPr id="22" name="Ovale 3">
              <a:extLst>
                <a:ext uri="{FF2B5EF4-FFF2-40B4-BE49-F238E27FC236}">
                  <a16:creationId xmlns:a16="http://schemas.microsoft.com/office/drawing/2014/main" id="{A60A7378-56D4-80AA-39BE-447BD430287A}"/>
                </a:ext>
              </a:extLst>
            </p:cNvPr>
            <p:cNvSpPr/>
            <p:nvPr/>
          </p:nvSpPr>
          <p:spPr>
            <a:xfrm>
              <a:off x="189738" y="3152173"/>
              <a:ext cx="1268769" cy="439436"/>
            </a:xfrm>
            <a:prstGeom prst="ellipse">
              <a:avLst/>
            </a:prstGeom>
            <a:noFill/>
            <a:ln>
              <a:solidFill>
                <a:srgbClr val="31F50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1" name="Arrow: Down 30">
              <a:extLst>
                <a:ext uri="{FF2B5EF4-FFF2-40B4-BE49-F238E27FC236}">
                  <a16:creationId xmlns:a16="http://schemas.microsoft.com/office/drawing/2014/main" id="{27A404E8-3E5D-05FE-CD04-E9ED586D9872}"/>
                </a:ext>
              </a:extLst>
            </p:cNvPr>
            <p:cNvSpPr/>
            <p:nvPr/>
          </p:nvSpPr>
          <p:spPr>
            <a:xfrm rot="3300000">
              <a:off x="2393980" y="768362"/>
              <a:ext cx="153237" cy="2937106"/>
            </a:xfrm>
            <a:prstGeom prst="downArrow">
              <a:avLst/>
            </a:prstGeom>
            <a:solidFill>
              <a:srgbClr val="31F50A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e 3">
              <a:extLst>
                <a:ext uri="{FF2B5EF4-FFF2-40B4-BE49-F238E27FC236}">
                  <a16:creationId xmlns:a16="http://schemas.microsoft.com/office/drawing/2014/main" id="{1AAFA110-DFB4-8F47-0BB5-837EB2384BBD}"/>
                </a:ext>
              </a:extLst>
            </p:cNvPr>
            <p:cNvSpPr/>
            <p:nvPr/>
          </p:nvSpPr>
          <p:spPr>
            <a:xfrm>
              <a:off x="5062006" y="2656351"/>
              <a:ext cx="3861451" cy="535121"/>
            </a:xfrm>
            <a:prstGeom prst="ellipse">
              <a:avLst/>
            </a:prstGeom>
            <a:noFill/>
            <a:ln>
              <a:solidFill>
                <a:srgbClr val="31F50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2" name="Arrow: Down 31">
              <a:extLst>
                <a:ext uri="{FF2B5EF4-FFF2-40B4-BE49-F238E27FC236}">
                  <a16:creationId xmlns:a16="http://schemas.microsoft.com/office/drawing/2014/main" id="{72BEB5F9-6506-49C1-B943-9DB22263A1BE}"/>
                </a:ext>
              </a:extLst>
            </p:cNvPr>
            <p:cNvSpPr/>
            <p:nvPr/>
          </p:nvSpPr>
          <p:spPr>
            <a:xfrm rot="-2760000">
              <a:off x="5397929" y="1113393"/>
              <a:ext cx="161937" cy="1745394"/>
            </a:xfrm>
            <a:prstGeom prst="downArrow">
              <a:avLst/>
            </a:prstGeom>
            <a:solidFill>
              <a:srgbClr val="31F50A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4" name="TextBox 1">
            <a:extLst>
              <a:ext uri="{FF2B5EF4-FFF2-40B4-BE49-F238E27FC236}">
                <a16:creationId xmlns:a16="http://schemas.microsoft.com/office/drawing/2014/main" id="{CC983F32-1C03-E504-4FFE-3CF81AF534D5}"/>
              </a:ext>
            </a:extLst>
          </p:cNvPr>
          <p:cNvSpPr txBox="1"/>
          <p:nvPr/>
        </p:nvSpPr>
        <p:spPr>
          <a:xfrm>
            <a:off x="82718" y="4915131"/>
            <a:ext cx="4335351" cy="52322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>
                <a:ea typeface="Calibri"/>
                <a:cs typeface="Calibri"/>
              </a:rPr>
              <a:t>NB: For the 1st series, the prior for </a:t>
            </a:r>
          </a:p>
          <a:p>
            <a:r>
              <a:rPr lang="en-US" sz="1400">
                <a:cs typeface="Calibri"/>
              </a:rPr>
              <a:t>Is a bit tightened </a:t>
            </a:r>
          </a:p>
        </p:txBody>
      </p:sp>
      <p:pic>
        <p:nvPicPr>
          <p:cNvPr id="36" name="Immagine 14" descr="Immagine che contiene diagramma&#10;&#10;Descrizione generata automaticamente">
            <a:extLst>
              <a:ext uri="{FF2B5EF4-FFF2-40B4-BE49-F238E27FC236}">
                <a16:creationId xmlns:a16="http://schemas.microsoft.com/office/drawing/2014/main" id="{8E1F7900-698C-56E8-4069-DEC7B07CAC27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65504" t="37037" r="24031" b="39815"/>
          <a:stretch/>
        </p:blipFill>
        <p:spPr>
          <a:xfrm>
            <a:off x="2735998" y="4969446"/>
            <a:ext cx="226758" cy="20859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B5A91B4-AE74-F216-5BF8-7696099324DF}"/>
              </a:ext>
            </a:extLst>
          </p:cNvPr>
          <p:cNvSpPr txBox="1"/>
          <p:nvPr/>
        </p:nvSpPr>
        <p:spPr>
          <a:xfrm>
            <a:off x="1675700" y="2049713"/>
            <a:ext cx="1233623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600" b="1">
                <a:cs typeface="Calibri"/>
              </a:rPr>
              <a:t>STAN</a:t>
            </a:r>
            <a:endParaRPr lang="en-US" sz="1600" b="1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74A305B-A870-108A-2599-1DFE7DB187D1}"/>
              </a:ext>
            </a:extLst>
          </p:cNvPr>
          <p:cNvSpPr txBox="1"/>
          <p:nvPr/>
        </p:nvSpPr>
        <p:spPr>
          <a:xfrm>
            <a:off x="6304252" y="2049713"/>
            <a:ext cx="1294524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600" b="1">
                <a:cs typeface="Calibri"/>
              </a:rPr>
              <a:t>TIMEDEPPAR</a:t>
            </a:r>
            <a:endParaRPr lang="en-US" sz="1600" b="1"/>
          </a:p>
        </p:txBody>
      </p:sp>
    </p:spTree>
    <p:extLst>
      <p:ext uri="{BB962C8B-B14F-4D97-AF65-F5344CB8AC3E}">
        <p14:creationId xmlns:p14="http://schemas.microsoft.com/office/powerpoint/2010/main" val="1871343889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>
            <a:extLst>
              <a:ext uri="{FF2B5EF4-FFF2-40B4-BE49-F238E27FC236}">
                <a16:creationId xmlns:a16="http://schemas.microsoft.com/office/drawing/2014/main" id="{E47DEB7E-F71D-D84F-9011-B56FE9D816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1780" t="23069"/>
          <a:stretch/>
        </p:blipFill>
        <p:spPr>
          <a:xfrm>
            <a:off x="-9939" y="-12422"/>
            <a:ext cx="9158908" cy="939799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1D6592CA-3AEF-9245-9030-A69744F573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841" y="5064672"/>
            <a:ext cx="9155840" cy="652812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7143AF52-E038-704E-8B38-1D351568BE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6815" y="12959"/>
            <a:ext cx="1939572" cy="873778"/>
          </a:xfrm>
          <a:prstGeom prst="rect">
            <a:avLst/>
          </a:prstGeom>
        </p:spPr>
      </p:pic>
      <p:sp>
        <p:nvSpPr>
          <p:cNvPr id="13" name="Segnaposto numero diapositiva 12">
            <a:extLst>
              <a:ext uri="{FF2B5EF4-FFF2-40B4-BE49-F238E27FC236}">
                <a16:creationId xmlns:a16="http://schemas.microsoft.com/office/drawing/2014/main" id="{EFFCE501-846A-3E4D-8BB3-296EF5F9C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FD6AA-E63A-A446-AE74-D7B2F3293778}" type="slidenum">
              <a:rPr lang="en-GB" dirty="0" smtClean="0">
                <a:solidFill>
                  <a:schemeClr val="bg1"/>
                </a:solidFill>
              </a:rPr>
              <a:t>51</a:t>
            </a:fld>
            <a:endParaRPr lang="en-GB">
              <a:solidFill>
                <a:schemeClr val="bg1"/>
              </a:solidFill>
            </a:endParaRPr>
          </a:p>
        </p:txBody>
      </p:sp>
      <p:sp>
        <p:nvSpPr>
          <p:cNvPr id="4" name="CasellaDiTesto 10">
            <a:extLst>
              <a:ext uri="{FF2B5EF4-FFF2-40B4-BE49-F238E27FC236}">
                <a16:creationId xmlns:a16="http://schemas.microsoft.com/office/drawing/2014/main" id="{C97CE548-1307-3E07-6243-B5B6C1766ABC}"/>
              </a:ext>
            </a:extLst>
          </p:cNvPr>
          <p:cNvSpPr txBox="1"/>
          <p:nvPr/>
        </p:nvSpPr>
        <p:spPr>
          <a:xfrm>
            <a:off x="295924" y="169482"/>
            <a:ext cx="6137237" cy="55399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sz="3000" b="1">
                <a:solidFill>
                  <a:schemeClr val="bg1"/>
                </a:solidFill>
                <a:latin typeface="+mj-lt"/>
              </a:rPr>
              <a:t>METHODS:  Priors for Synthetic Data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D05C3CE-1D0A-A630-7A38-52AE3C3C000A}"/>
              </a:ext>
            </a:extLst>
          </p:cNvPr>
          <p:cNvGrpSpPr/>
          <p:nvPr/>
        </p:nvGrpSpPr>
        <p:grpSpPr>
          <a:xfrm>
            <a:off x="137472" y="1731817"/>
            <a:ext cx="8826257" cy="3062049"/>
            <a:chOff x="137472" y="1731817"/>
            <a:chExt cx="8826257" cy="3062049"/>
          </a:xfrm>
        </p:grpSpPr>
        <p:pic>
          <p:nvPicPr>
            <p:cNvPr id="7" name="Picture 8" descr="Text&#10;&#10;Description automatically generated">
              <a:extLst>
                <a:ext uri="{FF2B5EF4-FFF2-40B4-BE49-F238E27FC236}">
                  <a16:creationId xmlns:a16="http://schemas.microsoft.com/office/drawing/2014/main" id="{B7CE4A17-3009-62CA-877E-EB4D6C6CA9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062869" y="2330311"/>
              <a:ext cx="3900860" cy="2463555"/>
            </a:xfrm>
            <a:prstGeom prst="rect">
              <a:avLst/>
            </a:prstGeom>
          </p:spPr>
        </p:pic>
        <p:pic>
          <p:nvPicPr>
            <p:cNvPr id="9" name="Picture 9" descr="Text&#10;&#10;Description automatically generated">
              <a:extLst>
                <a:ext uri="{FF2B5EF4-FFF2-40B4-BE49-F238E27FC236}">
                  <a16:creationId xmlns:a16="http://schemas.microsoft.com/office/drawing/2014/main" id="{C260A2EA-CA8C-199F-786B-1E6E0C7CFDC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90710" y="2820124"/>
              <a:ext cx="4057465" cy="1962355"/>
            </a:xfrm>
            <a:prstGeom prst="rect">
              <a:avLst/>
            </a:prstGeom>
          </p:spPr>
        </p:pic>
        <p:pic>
          <p:nvPicPr>
            <p:cNvPr id="12" name="Picture 9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53350F4A-60BE-BC20-481F-6F887CF74CC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2564" t="39631" r="2243" b="39081"/>
            <a:stretch/>
          </p:blipFill>
          <p:spPr>
            <a:xfrm>
              <a:off x="3645624" y="1763124"/>
              <a:ext cx="1071129" cy="333217"/>
            </a:xfrm>
            <a:prstGeom prst="rect">
              <a:avLst/>
            </a:prstGeom>
          </p:spPr>
        </p:pic>
        <p:sp>
          <p:nvSpPr>
            <p:cNvPr id="30" name="Arrow: Down 29">
              <a:extLst>
                <a:ext uri="{FF2B5EF4-FFF2-40B4-BE49-F238E27FC236}">
                  <a16:creationId xmlns:a16="http://schemas.microsoft.com/office/drawing/2014/main" id="{CE3FFCFB-7C4E-5B0F-FBA3-E8C899FE83E1}"/>
                </a:ext>
              </a:extLst>
            </p:cNvPr>
            <p:cNvSpPr/>
            <p:nvPr/>
          </p:nvSpPr>
          <p:spPr>
            <a:xfrm rot="18780000">
              <a:off x="5332560" y="1770239"/>
              <a:ext cx="127137" cy="2354298"/>
            </a:xfrm>
            <a:prstGeom prst="downArrow">
              <a:avLst/>
            </a:prstGeom>
            <a:solidFill>
              <a:srgbClr val="0016B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e 3">
              <a:extLst>
                <a:ext uri="{FF2B5EF4-FFF2-40B4-BE49-F238E27FC236}">
                  <a16:creationId xmlns:a16="http://schemas.microsoft.com/office/drawing/2014/main" id="{C57AD56E-20BE-6DF4-8EAC-B5A11511FA54}"/>
                </a:ext>
              </a:extLst>
            </p:cNvPr>
            <p:cNvSpPr/>
            <p:nvPr/>
          </p:nvSpPr>
          <p:spPr>
            <a:xfrm>
              <a:off x="137472" y="3561009"/>
              <a:ext cx="1347072" cy="439436"/>
            </a:xfrm>
            <a:prstGeom prst="ellipse">
              <a:avLst/>
            </a:prstGeom>
            <a:noFill/>
            <a:ln>
              <a:solidFill>
                <a:srgbClr val="0016B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7" name="Ovale 3">
              <a:extLst>
                <a:ext uri="{FF2B5EF4-FFF2-40B4-BE49-F238E27FC236}">
                  <a16:creationId xmlns:a16="http://schemas.microsoft.com/office/drawing/2014/main" id="{B342D967-94C9-C879-3164-EA6B109E311F}"/>
                </a:ext>
              </a:extLst>
            </p:cNvPr>
            <p:cNvSpPr/>
            <p:nvPr/>
          </p:nvSpPr>
          <p:spPr>
            <a:xfrm>
              <a:off x="5035595" y="3891557"/>
              <a:ext cx="3922355" cy="604710"/>
            </a:xfrm>
            <a:prstGeom prst="ellipse">
              <a:avLst/>
            </a:prstGeom>
            <a:noFill/>
            <a:ln>
              <a:solidFill>
                <a:srgbClr val="0016B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1F53B1C-948F-6899-018F-F646FA2DE655}"/>
                </a:ext>
              </a:extLst>
            </p:cNvPr>
            <p:cNvSpPr txBox="1"/>
            <p:nvPr/>
          </p:nvSpPr>
          <p:spPr>
            <a:xfrm>
              <a:off x="4701782" y="1731817"/>
              <a:ext cx="1803569" cy="40011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000">
                  <a:solidFill>
                    <a:srgbClr val="0016BF"/>
                  </a:solidFill>
                  <a:cs typeface="Calibri"/>
                </a:rPr>
                <a:t>Wave + noise</a:t>
              </a:r>
            </a:p>
          </p:txBody>
        </p:sp>
        <p:sp>
          <p:nvSpPr>
            <p:cNvPr id="28" name="Arrow: Down 27">
              <a:extLst>
                <a:ext uri="{FF2B5EF4-FFF2-40B4-BE49-F238E27FC236}">
                  <a16:creationId xmlns:a16="http://schemas.microsoft.com/office/drawing/2014/main" id="{F875B023-CFF2-77B7-D46E-76EBA264D91A}"/>
                </a:ext>
              </a:extLst>
            </p:cNvPr>
            <p:cNvSpPr/>
            <p:nvPr/>
          </p:nvSpPr>
          <p:spPr>
            <a:xfrm rot="3300000">
              <a:off x="2504355" y="1613309"/>
              <a:ext cx="135837" cy="2554367"/>
            </a:xfrm>
            <a:prstGeom prst="downArrow">
              <a:avLst/>
            </a:prstGeom>
            <a:solidFill>
              <a:srgbClr val="0016B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4" name="TextBox 1">
            <a:extLst>
              <a:ext uri="{FF2B5EF4-FFF2-40B4-BE49-F238E27FC236}">
                <a16:creationId xmlns:a16="http://schemas.microsoft.com/office/drawing/2014/main" id="{CC983F32-1C03-E504-4FFE-3CF81AF534D5}"/>
              </a:ext>
            </a:extLst>
          </p:cNvPr>
          <p:cNvSpPr txBox="1"/>
          <p:nvPr/>
        </p:nvSpPr>
        <p:spPr>
          <a:xfrm>
            <a:off x="82718" y="4915131"/>
            <a:ext cx="4335351" cy="52322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>
                <a:ea typeface="Calibri"/>
                <a:cs typeface="Calibri"/>
              </a:rPr>
              <a:t>NB: For the 1st series, the prior for </a:t>
            </a:r>
          </a:p>
          <a:p>
            <a:r>
              <a:rPr lang="en-US" sz="1400">
                <a:cs typeface="Calibri"/>
              </a:rPr>
              <a:t>Is a bit tightened </a:t>
            </a:r>
          </a:p>
        </p:txBody>
      </p:sp>
      <p:pic>
        <p:nvPicPr>
          <p:cNvPr id="36" name="Immagine 14" descr="Immagine che contiene diagramma&#10;&#10;Descrizione generata automaticamente">
            <a:extLst>
              <a:ext uri="{FF2B5EF4-FFF2-40B4-BE49-F238E27FC236}">
                <a16:creationId xmlns:a16="http://schemas.microsoft.com/office/drawing/2014/main" id="{8E1F7900-698C-56E8-4069-DEC7B07CAC2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65504" t="37037" r="24031" b="39815"/>
          <a:stretch/>
        </p:blipFill>
        <p:spPr>
          <a:xfrm>
            <a:off x="2735998" y="4969446"/>
            <a:ext cx="226758" cy="20859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1A7B70D-2F53-D18F-F9D5-4EC5E820D961}"/>
              </a:ext>
            </a:extLst>
          </p:cNvPr>
          <p:cNvSpPr txBox="1"/>
          <p:nvPr/>
        </p:nvSpPr>
        <p:spPr>
          <a:xfrm>
            <a:off x="1675700" y="2049713"/>
            <a:ext cx="1233623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600" b="1">
                <a:cs typeface="Calibri"/>
              </a:rPr>
              <a:t>STAN</a:t>
            </a:r>
            <a:endParaRPr lang="en-US" sz="1600" b="1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34D4A5C-418B-A50A-A22A-C5B96B43813C}"/>
              </a:ext>
            </a:extLst>
          </p:cNvPr>
          <p:cNvSpPr txBox="1"/>
          <p:nvPr/>
        </p:nvSpPr>
        <p:spPr>
          <a:xfrm>
            <a:off x="6304252" y="2049713"/>
            <a:ext cx="1294524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600" b="1">
                <a:cs typeface="Calibri"/>
              </a:rPr>
              <a:t>TIMEDEPPAR</a:t>
            </a:r>
            <a:endParaRPr lang="en-US" sz="1600" b="1"/>
          </a:p>
        </p:txBody>
      </p:sp>
    </p:spTree>
    <p:extLst>
      <p:ext uri="{BB962C8B-B14F-4D97-AF65-F5344CB8AC3E}">
        <p14:creationId xmlns:p14="http://schemas.microsoft.com/office/powerpoint/2010/main" val="342317968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>
            <a:extLst>
              <a:ext uri="{FF2B5EF4-FFF2-40B4-BE49-F238E27FC236}">
                <a16:creationId xmlns:a16="http://schemas.microsoft.com/office/drawing/2014/main" id="{E47DEB7E-F71D-D84F-9011-B56FE9D816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1780" t="23069"/>
          <a:stretch/>
        </p:blipFill>
        <p:spPr>
          <a:xfrm>
            <a:off x="-9939" y="-12422"/>
            <a:ext cx="9158908" cy="939799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1D6592CA-3AEF-9245-9030-A69744F573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841" y="5064672"/>
            <a:ext cx="9155840" cy="652812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7143AF52-E038-704E-8B38-1D351568BE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6815" y="12959"/>
            <a:ext cx="1939572" cy="873778"/>
          </a:xfrm>
          <a:prstGeom prst="rect">
            <a:avLst/>
          </a:prstGeom>
        </p:spPr>
      </p:pic>
      <p:sp>
        <p:nvSpPr>
          <p:cNvPr id="13" name="Segnaposto numero diapositiva 12">
            <a:extLst>
              <a:ext uri="{FF2B5EF4-FFF2-40B4-BE49-F238E27FC236}">
                <a16:creationId xmlns:a16="http://schemas.microsoft.com/office/drawing/2014/main" id="{EFFCE501-846A-3E4D-8BB3-296EF5F9C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FD6AA-E63A-A446-AE74-D7B2F3293778}" type="slidenum">
              <a:rPr lang="en-GB" dirty="0" smtClean="0">
                <a:solidFill>
                  <a:schemeClr val="bg1"/>
                </a:solidFill>
              </a:rPr>
              <a:t>52</a:t>
            </a:fld>
            <a:endParaRPr lang="en-GB">
              <a:solidFill>
                <a:schemeClr val="bg1"/>
              </a:solidFill>
            </a:endParaRPr>
          </a:p>
        </p:txBody>
      </p:sp>
      <p:sp>
        <p:nvSpPr>
          <p:cNvPr id="4" name="CasellaDiTesto 10">
            <a:extLst>
              <a:ext uri="{FF2B5EF4-FFF2-40B4-BE49-F238E27FC236}">
                <a16:creationId xmlns:a16="http://schemas.microsoft.com/office/drawing/2014/main" id="{C97CE548-1307-3E07-6243-B5B6C1766ABC}"/>
              </a:ext>
            </a:extLst>
          </p:cNvPr>
          <p:cNvSpPr txBox="1"/>
          <p:nvPr/>
        </p:nvSpPr>
        <p:spPr>
          <a:xfrm>
            <a:off x="295924" y="169482"/>
            <a:ext cx="6137237" cy="55399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sz="3000" b="1">
                <a:solidFill>
                  <a:schemeClr val="bg1"/>
                </a:solidFill>
                <a:latin typeface="+mj-lt"/>
              </a:rPr>
              <a:t>METHODS:  Priors for Synthetic Data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D05C3CE-1D0A-A630-7A38-52AE3C3C000A}"/>
              </a:ext>
            </a:extLst>
          </p:cNvPr>
          <p:cNvGrpSpPr/>
          <p:nvPr/>
        </p:nvGrpSpPr>
        <p:grpSpPr>
          <a:xfrm>
            <a:off x="190710" y="2330311"/>
            <a:ext cx="8773019" cy="2487806"/>
            <a:chOff x="190710" y="2330311"/>
            <a:chExt cx="8773019" cy="2487806"/>
          </a:xfrm>
        </p:grpSpPr>
        <p:pic>
          <p:nvPicPr>
            <p:cNvPr id="7" name="Picture 8" descr="Text&#10;&#10;Description automatically generated">
              <a:extLst>
                <a:ext uri="{FF2B5EF4-FFF2-40B4-BE49-F238E27FC236}">
                  <a16:creationId xmlns:a16="http://schemas.microsoft.com/office/drawing/2014/main" id="{B7CE4A17-3009-62CA-877E-EB4D6C6CA9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062869" y="2330311"/>
              <a:ext cx="3900860" cy="2463555"/>
            </a:xfrm>
            <a:prstGeom prst="rect">
              <a:avLst/>
            </a:prstGeom>
          </p:spPr>
        </p:pic>
        <p:pic>
          <p:nvPicPr>
            <p:cNvPr id="9" name="Picture 9" descr="Text&#10;&#10;Description automatically generated">
              <a:extLst>
                <a:ext uri="{FF2B5EF4-FFF2-40B4-BE49-F238E27FC236}">
                  <a16:creationId xmlns:a16="http://schemas.microsoft.com/office/drawing/2014/main" id="{C260A2EA-CA8C-199F-786B-1E6E0C7CFDC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90710" y="2820124"/>
              <a:ext cx="4057465" cy="1962355"/>
            </a:xfrm>
            <a:prstGeom prst="rect">
              <a:avLst/>
            </a:prstGeom>
          </p:spPr>
        </p:pic>
        <p:pic>
          <p:nvPicPr>
            <p:cNvPr id="14" name="Picture 9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F190FE4E-6033-D9F2-E453-9C6807B1E0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6218" t="79493" r="35577" b="3355"/>
            <a:stretch/>
          </p:blipFill>
          <p:spPr>
            <a:xfrm>
              <a:off x="4254417" y="2372028"/>
              <a:ext cx="446589" cy="377281"/>
            </a:xfrm>
            <a:prstGeom prst="rect">
              <a:avLst/>
            </a:prstGeom>
          </p:spPr>
        </p:pic>
        <p:sp>
          <p:nvSpPr>
            <p:cNvPr id="19" name="Ovale 3">
              <a:extLst>
                <a:ext uri="{FF2B5EF4-FFF2-40B4-BE49-F238E27FC236}">
                  <a16:creationId xmlns:a16="http://schemas.microsoft.com/office/drawing/2014/main" id="{94D391F9-4A97-FEE9-5B0B-B756DC08587D}"/>
                </a:ext>
              </a:extLst>
            </p:cNvPr>
            <p:cNvSpPr/>
            <p:nvPr/>
          </p:nvSpPr>
          <p:spPr>
            <a:xfrm>
              <a:off x="329051" y="4448269"/>
              <a:ext cx="3922353" cy="36984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4" name="Arrow: Down 23">
              <a:extLst>
                <a:ext uri="{FF2B5EF4-FFF2-40B4-BE49-F238E27FC236}">
                  <a16:creationId xmlns:a16="http://schemas.microsoft.com/office/drawing/2014/main" id="{EB2EDD27-156F-44A0-9D12-6786F7DA866B}"/>
                </a:ext>
              </a:extLst>
            </p:cNvPr>
            <p:cNvSpPr/>
            <p:nvPr/>
          </p:nvSpPr>
          <p:spPr>
            <a:xfrm rot="1200000">
              <a:off x="3499671" y="2840551"/>
              <a:ext cx="188038" cy="1623614"/>
            </a:xfrm>
            <a:prstGeom prst="down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FBD5F2C-00EF-0973-2556-7567EB967070}"/>
                </a:ext>
              </a:extLst>
            </p:cNvPr>
            <p:cNvSpPr txBox="1"/>
            <p:nvPr/>
          </p:nvSpPr>
          <p:spPr>
            <a:xfrm>
              <a:off x="2978204" y="2340722"/>
              <a:ext cx="1803569" cy="40011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000">
                  <a:solidFill>
                    <a:srgbClr val="FF0000"/>
                  </a:solidFill>
                  <a:cs typeface="Calibri"/>
                </a:rPr>
                <a:t>timepoints</a:t>
              </a:r>
              <a:endParaRPr lang="en-US">
                <a:solidFill>
                  <a:srgbClr val="FF0000"/>
                </a:solidFill>
              </a:endParaRPr>
            </a:p>
          </p:txBody>
        </p:sp>
      </p:grpSp>
      <p:sp>
        <p:nvSpPr>
          <p:cNvPr id="34" name="TextBox 1">
            <a:extLst>
              <a:ext uri="{FF2B5EF4-FFF2-40B4-BE49-F238E27FC236}">
                <a16:creationId xmlns:a16="http://schemas.microsoft.com/office/drawing/2014/main" id="{CC983F32-1C03-E504-4FFE-3CF81AF534D5}"/>
              </a:ext>
            </a:extLst>
          </p:cNvPr>
          <p:cNvSpPr txBox="1"/>
          <p:nvPr/>
        </p:nvSpPr>
        <p:spPr>
          <a:xfrm>
            <a:off x="82718" y="4915131"/>
            <a:ext cx="4335351" cy="52322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>
                <a:cs typeface="Calibri"/>
              </a:rPr>
              <a:t>The first time is defined as peaked around the first appearing in the dataset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9B91DB5-F8AC-F05D-AD46-3FF2366974BD}"/>
              </a:ext>
            </a:extLst>
          </p:cNvPr>
          <p:cNvSpPr txBox="1"/>
          <p:nvPr/>
        </p:nvSpPr>
        <p:spPr>
          <a:xfrm>
            <a:off x="1675700" y="2049713"/>
            <a:ext cx="1233623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600" b="1">
                <a:cs typeface="Calibri"/>
              </a:rPr>
              <a:t>STAN</a:t>
            </a:r>
            <a:endParaRPr lang="en-US" sz="1600" b="1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5029E9F-5536-6E4B-B063-60094606D52D}"/>
              </a:ext>
            </a:extLst>
          </p:cNvPr>
          <p:cNvSpPr txBox="1"/>
          <p:nvPr/>
        </p:nvSpPr>
        <p:spPr>
          <a:xfrm>
            <a:off x="6304252" y="2049713"/>
            <a:ext cx="1294524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600" b="1">
                <a:cs typeface="Calibri"/>
              </a:rPr>
              <a:t>TIMEDEPPAR</a:t>
            </a:r>
            <a:endParaRPr lang="en-US" sz="1600" b="1"/>
          </a:p>
        </p:txBody>
      </p:sp>
      <p:pic>
        <p:nvPicPr>
          <p:cNvPr id="5" name="Immagine 14" descr="Immagine che contiene diagramma&#10;&#10;Descrizione generata automaticamente">
            <a:extLst>
              <a:ext uri="{FF2B5EF4-FFF2-40B4-BE49-F238E27FC236}">
                <a16:creationId xmlns:a16="http://schemas.microsoft.com/office/drawing/2014/main" id="{2E55E5AF-5E0F-6FC0-505C-ED0BED17291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05534" y="1212781"/>
            <a:ext cx="1885317" cy="781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44371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9" descr="Text&#10;&#10;Description automatically generated">
            <a:extLst>
              <a:ext uri="{FF2B5EF4-FFF2-40B4-BE49-F238E27FC236}">
                <a16:creationId xmlns:a16="http://schemas.microsoft.com/office/drawing/2014/main" id="{B9134E1C-F28E-8248-3E34-C5E79D1935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4569" y="2357977"/>
            <a:ext cx="4161867" cy="2808362"/>
          </a:xfrm>
          <a:prstGeom prst="rect">
            <a:avLst/>
          </a:prstGeom>
        </p:spPr>
      </p:pic>
      <p:pic>
        <p:nvPicPr>
          <p:cNvPr id="28" name="Picture 28" descr="Text&#10;&#10;Description automatically generated">
            <a:extLst>
              <a:ext uri="{FF2B5EF4-FFF2-40B4-BE49-F238E27FC236}">
                <a16:creationId xmlns:a16="http://schemas.microsoft.com/office/drawing/2014/main" id="{EBA03882-EE3E-0C4F-14C8-BE9EB5F097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05" y="2355639"/>
            <a:ext cx="4205369" cy="2813035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E47DEB7E-F71D-D84F-9011-B56FE9D816E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1780" t="23069"/>
          <a:stretch/>
        </p:blipFill>
        <p:spPr>
          <a:xfrm>
            <a:off x="-9939" y="-12422"/>
            <a:ext cx="9158908" cy="939799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1D6592CA-3AEF-9245-9030-A69744F573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1841" y="5064672"/>
            <a:ext cx="9155840" cy="652812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7143AF52-E038-704E-8B38-1D351568BE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26815" y="12959"/>
            <a:ext cx="1939572" cy="873778"/>
          </a:xfrm>
          <a:prstGeom prst="rect">
            <a:avLst/>
          </a:prstGeom>
        </p:spPr>
      </p:pic>
      <p:sp>
        <p:nvSpPr>
          <p:cNvPr id="13" name="Segnaposto numero diapositiva 12">
            <a:extLst>
              <a:ext uri="{FF2B5EF4-FFF2-40B4-BE49-F238E27FC236}">
                <a16:creationId xmlns:a16="http://schemas.microsoft.com/office/drawing/2014/main" id="{EFFCE501-846A-3E4D-8BB3-296EF5F9C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FD6AA-E63A-A446-AE74-D7B2F3293778}" type="slidenum">
              <a:rPr lang="en-GB" dirty="0" smtClean="0">
                <a:solidFill>
                  <a:schemeClr val="bg1"/>
                </a:solidFill>
              </a:rPr>
              <a:t>53</a:t>
            </a:fld>
            <a:endParaRPr lang="en-GB">
              <a:solidFill>
                <a:schemeClr val="bg1"/>
              </a:solidFill>
            </a:endParaRPr>
          </a:p>
        </p:txBody>
      </p:sp>
      <p:sp>
        <p:nvSpPr>
          <p:cNvPr id="4" name="CasellaDiTesto 10">
            <a:extLst>
              <a:ext uri="{FF2B5EF4-FFF2-40B4-BE49-F238E27FC236}">
                <a16:creationId xmlns:a16="http://schemas.microsoft.com/office/drawing/2014/main" id="{C97CE548-1307-3E07-6243-B5B6C1766ABC}"/>
              </a:ext>
            </a:extLst>
          </p:cNvPr>
          <p:cNvSpPr txBox="1"/>
          <p:nvPr/>
        </p:nvSpPr>
        <p:spPr>
          <a:xfrm>
            <a:off x="295924" y="169482"/>
            <a:ext cx="6137237" cy="55399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sz="3000" b="1">
                <a:solidFill>
                  <a:schemeClr val="bg1"/>
                </a:solidFill>
                <a:latin typeface="+mj-lt"/>
              </a:rPr>
              <a:t>METHODS:  Priors for Real Data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5921853-C156-0709-EE02-654BFFCBE066}"/>
              </a:ext>
            </a:extLst>
          </p:cNvPr>
          <p:cNvGrpSpPr/>
          <p:nvPr/>
        </p:nvGrpSpPr>
        <p:grpSpPr>
          <a:xfrm>
            <a:off x="-1669" y="1140311"/>
            <a:ext cx="8464012" cy="1964176"/>
            <a:chOff x="33132" y="966338"/>
            <a:chExt cx="8464012" cy="1964176"/>
          </a:xfrm>
        </p:grpSpPr>
        <p:pic>
          <p:nvPicPr>
            <p:cNvPr id="9" name="Picture 8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739199A0-450B-188D-C577-DC137319BB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7051" t="1609" r="6882" b="77189"/>
            <a:stretch/>
          </p:blipFill>
          <p:spPr>
            <a:xfrm>
              <a:off x="3645653" y="980090"/>
              <a:ext cx="1013888" cy="347409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78D1A9F-3007-0FA0-F598-0E611B0F8833}"/>
                </a:ext>
              </a:extLst>
            </p:cNvPr>
            <p:cNvSpPr txBox="1"/>
            <p:nvPr/>
          </p:nvSpPr>
          <p:spPr>
            <a:xfrm>
              <a:off x="4702704" y="966338"/>
              <a:ext cx="724734" cy="40011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000">
                  <a:solidFill>
                    <a:srgbClr val="31F50A"/>
                  </a:solidFill>
                  <a:cs typeface="Calibri"/>
                </a:rPr>
                <a:t>O-U </a:t>
              </a:r>
              <a:endParaRPr lang="en-US" sz="2000">
                <a:cs typeface="Calibri"/>
              </a:endParaRPr>
            </a:p>
          </p:txBody>
        </p:sp>
        <p:sp>
          <p:nvSpPr>
            <p:cNvPr id="15" name="Ovale 3">
              <a:extLst>
                <a:ext uri="{FF2B5EF4-FFF2-40B4-BE49-F238E27FC236}">
                  <a16:creationId xmlns:a16="http://schemas.microsoft.com/office/drawing/2014/main" id="{BE2C7362-7238-0CA4-1DDC-4E4339755F7A}"/>
                </a:ext>
              </a:extLst>
            </p:cNvPr>
            <p:cNvSpPr/>
            <p:nvPr/>
          </p:nvSpPr>
          <p:spPr>
            <a:xfrm>
              <a:off x="33132" y="2377996"/>
              <a:ext cx="1373174" cy="526422"/>
            </a:xfrm>
            <a:prstGeom prst="ellipse">
              <a:avLst/>
            </a:prstGeom>
            <a:noFill/>
            <a:ln>
              <a:solidFill>
                <a:srgbClr val="31F50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0" name="Arrow: Down 19">
              <a:extLst>
                <a:ext uri="{FF2B5EF4-FFF2-40B4-BE49-F238E27FC236}">
                  <a16:creationId xmlns:a16="http://schemas.microsoft.com/office/drawing/2014/main" id="{0CAD597A-6A2B-1BF7-F88B-C290AC0EE04A}"/>
                </a:ext>
              </a:extLst>
            </p:cNvPr>
            <p:cNvSpPr/>
            <p:nvPr/>
          </p:nvSpPr>
          <p:spPr>
            <a:xfrm rot="3540000">
              <a:off x="2479967" y="766467"/>
              <a:ext cx="143848" cy="2487875"/>
            </a:xfrm>
            <a:prstGeom prst="downArrow">
              <a:avLst/>
            </a:prstGeom>
            <a:solidFill>
              <a:srgbClr val="31F50A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e 3">
              <a:extLst>
                <a:ext uri="{FF2B5EF4-FFF2-40B4-BE49-F238E27FC236}">
                  <a16:creationId xmlns:a16="http://schemas.microsoft.com/office/drawing/2014/main" id="{471EA82A-1B7B-78D0-B35A-CF30437080C2}"/>
                </a:ext>
              </a:extLst>
            </p:cNvPr>
            <p:cNvSpPr/>
            <p:nvPr/>
          </p:nvSpPr>
          <p:spPr>
            <a:xfrm>
              <a:off x="4914101" y="2334502"/>
              <a:ext cx="3583043" cy="596012"/>
            </a:xfrm>
            <a:prstGeom prst="ellipse">
              <a:avLst/>
            </a:prstGeom>
            <a:noFill/>
            <a:ln>
              <a:solidFill>
                <a:srgbClr val="31F50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2" name="Arrow: Down 21">
              <a:extLst>
                <a:ext uri="{FF2B5EF4-FFF2-40B4-BE49-F238E27FC236}">
                  <a16:creationId xmlns:a16="http://schemas.microsoft.com/office/drawing/2014/main" id="{4B18A5BE-E8B9-3F41-A466-691EBDE33272}"/>
                </a:ext>
              </a:extLst>
            </p:cNvPr>
            <p:cNvSpPr/>
            <p:nvPr/>
          </p:nvSpPr>
          <p:spPr>
            <a:xfrm rot="19200000">
              <a:off x="5498385" y="1170226"/>
              <a:ext cx="135837" cy="1336559"/>
            </a:xfrm>
            <a:prstGeom prst="downArrow">
              <a:avLst/>
            </a:prstGeom>
            <a:solidFill>
              <a:srgbClr val="31F50A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7140C373-E7AE-F958-4C23-B875A7AA3B41}"/>
              </a:ext>
            </a:extLst>
          </p:cNvPr>
          <p:cNvSpPr txBox="1"/>
          <p:nvPr/>
        </p:nvSpPr>
        <p:spPr>
          <a:xfrm>
            <a:off x="1675700" y="2049713"/>
            <a:ext cx="1233623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600" b="1">
                <a:cs typeface="Calibri"/>
              </a:rPr>
              <a:t>STAN</a:t>
            </a:r>
            <a:endParaRPr lang="en-US" sz="1600" b="1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04A618-F861-F396-AAB0-E8D597740BD9}"/>
              </a:ext>
            </a:extLst>
          </p:cNvPr>
          <p:cNvSpPr txBox="1"/>
          <p:nvPr/>
        </p:nvSpPr>
        <p:spPr>
          <a:xfrm>
            <a:off x="6304252" y="2049713"/>
            <a:ext cx="1294524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600" b="1">
                <a:cs typeface="Calibri"/>
              </a:rPr>
              <a:t>TIMEDEPPAR</a:t>
            </a:r>
            <a:endParaRPr lang="en-US" sz="1600" b="1"/>
          </a:p>
        </p:txBody>
      </p:sp>
    </p:spTree>
    <p:extLst>
      <p:ext uri="{BB962C8B-B14F-4D97-AF65-F5344CB8AC3E}">
        <p14:creationId xmlns:p14="http://schemas.microsoft.com/office/powerpoint/2010/main" val="228133913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7" descr="Text, whiteboard&#10;&#10;Description automatically generated">
            <a:extLst>
              <a:ext uri="{FF2B5EF4-FFF2-40B4-BE49-F238E27FC236}">
                <a16:creationId xmlns:a16="http://schemas.microsoft.com/office/drawing/2014/main" id="{E0E7BFB8-709B-8398-CCA5-597262E7044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8636" b="36818"/>
          <a:stretch/>
        </p:blipFill>
        <p:spPr>
          <a:xfrm>
            <a:off x="2904249" y="1745979"/>
            <a:ext cx="2743722" cy="470363"/>
          </a:xfrm>
          <a:prstGeom prst="rect">
            <a:avLst/>
          </a:prstGeom>
        </p:spPr>
      </p:pic>
      <p:pic>
        <p:nvPicPr>
          <p:cNvPr id="29" name="Picture 29" descr="Text&#10;&#10;Description automatically generated">
            <a:extLst>
              <a:ext uri="{FF2B5EF4-FFF2-40B4-BE49-F238E27FC236}">
                <a16:creationId xmlns:a16="http://schemas.microsoft.com/office/drawing/2014/main" id="{B9134E1C-F28E-8248-3E34-C5E79D1935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4569" y="2357977"/>
            <a:ext cx="4161867" cy="2808362"/>
          </a:xfrm>
          <a:prstGeom prst="rect">
            <a:avLst/>
          </a:prstGeom>
        </p:spPr>
      </p:pic>
      <p:pic>
        <p:nvPicPr>
          <p:cNvPr id="28" name="Picture 28" descr="Text&#10;&#10;Description automatically generated">
            <a:extLst>
              <a:ext uri="{FF2B5EF4-FFF2-40B4-BE49-F238E27FC236}">
                <a16:creationId xmlns:a16="http://schemas.microsoft.com/office/drawing/2014/main" id="{EBA03882-EE3E-0C4F-14C8-BE9EB5F097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05" y="2355639"/>
            <a:ext cx="4205369" cy="2813035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E47DEB7E-F71D-D84F-9011-B56FE9D816E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1780" t="23069"/>
          <a:stretch/>
        </p:blipFill>
        <p:spPr>
          <a:xfrm>
            <a:off x="-9939" y="-12422"/>
            <a:ext cx="9158908" cy="939799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1D6592CA-3AEF-9245-9030-A69744F573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1841" y="5064672"/>
            <a:ext cx="9155840" cy="652812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7143AF52-E038-704E-8B38-1D351568BE0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26815" y="12959"/>
            <a:ext cx="1939572" cy="873778"/>
          </a:xfrm>
          <a:prstGeom prst="rect">
            <a:avLst/>
          </a:prstGeom>
        </p:spPr>
      </p:pic>
      <p:sp>
        <p:nvSpPr>
          <p:cNvPr id="13" name="Segnaposto numero diapositiva 12">
            <a:extLst>
              <a:ext uri="{FF2B5EF4-FFF2-40B4-BE49-F238E27FC236}">
                <a16:creationId xmlns:a16="http://schemas.microsoft.com/office/drawing/2014/main" id="{EFFCE501-846A-3E4D-8BB3-296EF5F9C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FD6AA-E63A-A446-AE74-D7B2F3293778}" type="slidenum">
              <a:rPr lang="en-GB" dirty="0" smtClean="0">
                <a:solidFill>
                  <a:schemeClr val="bg1"/>
                </a:solidFill>
              </a:rPr>
              <a:t>54</a:t>
            </a:fld>
            <a:endParaRPr lang="en-GB">
              <a:solidFill>
                <a:schemeClr val="bg1"/>
              </a:solidFill>
            </a:endParaRPr>
          </a:p>
        </p:txBody>
      </p:sp>
      <p:sp>
        <p:nvSpPr>
          <p:cNvPr id="4" name="CasellaDiTesto 10">
            <a:extLst>
              <a:ext uri="{FF2B5EF4-FFF2-40B4-BE49-F238E27FC236}">
                <a16:creationId xmlns:a16="http://schemas.microsoft.com/office/drawing/2014/main" id="{C97CE548-1307-3E07-6243-B5B6C1766ABC}"/>
              </a:ext>
            </a:extLst>
          </p:cNvPr>
          <p:cNvSpPr txBox="1"/>
          <p:nvPr/>
        </p:nvSpPr>
        <p:spPr>
          <a:xfrm>
            <a:off x="295924" y="169482"/>
            <a:ext cx="6137237" cy="55399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sz="3000" b="1">
                <a:solidFill>
                  <a:schemeClr val="bg1"/>
                </a:solidFill>
                <a:latin typeface="+mj-lt"/>
              </a:rPr>
              <a:t>METHODS:  Priors for Real Data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5921853-C156-0709-EE02-654BFFCBE066}"/>
              </a:ext>
            </a:extLst>
          </p:cNvPr>
          <p:cNvGrpSpPr/>
          <p:nvPr/>
        </p:nvGrpSpPr>
        <p:grpSpPr>
          <a:xfrm>
            <a:off x="-45233" y="1778503"/>
            <a:ext cx="8959337" cy="3323228"/>
            <a:chOff x="-10432" y="1604530"/>
            <a:chExt cx="8959337" cy="3323228"/>
          </a:xfrm>
        </p:grpSpPr>
        <p:sp>
          <p:nvSpPr>
            <p:cNvPr id="17" name="Arrow: Down 16">
              <a:extLst>
                <a:ext uri="{FF2B5EF4-FFF2-40B4-BE49-F238E27FC236}">
                  <a16:creationId xmlns:a16="http://schemas.microsoft.com/office/drawing/2014/main" id="{AECFB59E-8CBE-D95C-955F-B35DC247B99A}"/>
                </a:ext>
              </a:extLst>
            </p:cNvPr>
            <p:cNvSpPr/>
            <p:nvPr/>
          </p:nvSpPr>
          <p:spPr>
            <a:xfrm rot="18780000">
              <a:off x="5074077" y="1756797"/>
              <a:ext cx="144881" cy="1624399"/>
            </a:xfrm>
            <a:prstGeom prst="downArrow">
              <a:avLst/>
            </a:prstGeom>
            <a:solidFill>
              <a:srgbClr val="0016B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e 3">
              <a:extLst>
                <a:ext uri="{FF2B5EF4-FFF2-40B4-BE49-F238E27FC236}">
                  <a16:creationId xmlns:a16="http://schemas.microsoft.com/office/drawing/2014/main" id="{D5E9FFCA-9A60-C9C4-C4EE-0B253A4DED12}"/>
                </a:ext>
              </a:extLst>
            </p:cNvPr>
            <p:cNvSpPr/>
            <p:nvPr/>
          </p:nvSpPr>
          <p:spPr>
            <a:xfrm>
              <a:off x="-10432" y="2821627"/>
              <a:ext cx="2652114" cy="1352791"/>
            </a:xfrm>
            <a:prstGeom prst="ellipse">
              <a:avLst/>
            </a:prstGeom>
            <a:noFill/>
            <a:ln>
              <a:solidFill>
                <a:srgbClr val="0016B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9" name="Ovale 3">
              <a:extLst>
                <a:ext uri="{FF2B5EF4-FFF2-40B4-BE49-F238E27FC236}">
                  <a16:creationId xmlns:a16="http://schemas.microsoft.com/office/drawing/2014/main" id="{AC046483-B5D9-FB96-67AD-20D1353E6DC1}"/>
                </a:ext>
              </a:extLst>
            </p:cNvPr>
            <p:cNvSpPr/>
            <p:nvPr/>
          </p:nvSpPr>
          <p:spPr>
            <a:xfrm>
              <a:off x="5017505" y="2984588"/>
              <a:ext cx="3931400" cy="1943170"/>
            </a:xfrm>
            <a:prstGeom prst="ellipse">
              <a:avLst/>
            </a:prstGeom>
            <a:noFill/>
            <a:ln>
              <a:solidFill>
                <a:srgbClr val="0016B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157FE93-6023-BE00-92A4-0B8A799FC98F}"/>
                </a:ext>
              </a:extLst>
            </p:cNvPr>
            <p:cNvSpPr txBox="1"/>
            <p:nvPr/>
          </p:nvSpPr>
          <p:spPr>
            <a:xfrm>
              <a:off x="5667514" y="1604530"/>
              <a:ext cx="1803569" cy="40011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000">
                  <a:solidFill>
                    <a:srgbClr val="0016BF"/>
                  </a:solidFill>
                  <a:cs typeface="Calibri"/>
                </a:rPr>
                <a:t>Waves + noise</a:t>
              </a:r>
            </a:p>
          </p:txBody>
        </p:sp>
        <p:sp>
          <p:nvSpPr>
            <p:cNvPr id="24" name="Arrow: Down 23">
              <a:extLst>
                <a:ext uri="{FF2B5EF4-FFF2-40B4-BE49-F238E27FC236}">
                  <a16:creationId xmlns:a16="http://schemas.microsoft.com/office/drawing/2014/main" id="{0DB459CF-2A32-2DA2-F098-F9B889709105}"/>
                </a:ext>
              </a:extLst>
            </p:cNvPr>
            <p:cNvSpPr/>
            <p:nvPr/>
          </p:nvSpPr>
          <p:spPr>
            <a:xfrm rot="2640000" flipH="1">
              <a:off x="2560455" y="1961093"/>
              <a:ext cx="212174" cy="1440944"/>
            </a:xfrm>
            <a:prstGeom prst="downArrow">
              <a:avLst/>
            </a:prstGeom>
            <a:solidFill>
              <a:srgbClr val="0016B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E1E8E707-C28D-552E-858D-67AE1AF4FF89}"/>
              </a:ext>
            </a:extLst>
          </p:cNvPr>
          <p:cNvSpPr txBox="1"/>
          <p:nvPr/>
        </p:nvSpPr>
        <p:spPr>
          <a:xfrm>
            <a:off x="1666655" y="2040670"/>
            <a:ext cx="1233623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600" b="1">
                <a:cs typeface="Calibri"/>
              </a:rPr>
              <a:t>STAN</a:t>
            </a:r>
            <a:endParaRPr lang="en-US" sz="1600" b="1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0103CA-DFFB-8B57-F919-5C7D617513BD}"/>
              </a:ext>
            </a:extLst>
          </p:cNvPr>
          <p:cNvSpPr txBox="1"/>
          <p:nvPr/>
        </p:nvSpPr>
        <p:spPr>
          <a:xfrm>
            <a:off x="6295208" y="2040670"/>
            <a:ext cx="1294524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600" b="1">
                <a:cs typeface="Calibri"/>
              </a:rPr>
              <a:t>TIMEDEPPAR</a:t>
            </a:r>
            <a:endParaRPr lang="en-US" sz="1600" b="1"/>
          </a:p>
        </p:txBody>
      </p:sp>
    </p:spTree>
    <p:extLst>
      <p:ext uri="{BB962C8B-B14F-4D97-AF65-F5344CB8AC3E}">
        <p14:creationId xmlns:p14="http://schemas.microsoft.com/office/powerpoint/2010/main" val="427802367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9" descr="Text&#10;&#10;Description automatically generated">
            <a:extLst>
              <a:ext uri="{FF2B5EF4-FFF2-40B4-BE49-F238E27FC236}">
                <a16:creationId xmlns:a16="http://schemas.microsoft.com/office/drawing/2014/main" id="{B9134E1C-F28E-8248-3E34-C5E79D1935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4569" y="2357977"/>
            <a:ext cx="4161867" cy="2808362"/>
          </a:xfrm>
          <a:prstGeom prst="rect">
            <a:avLst/>
          </a:prstGeom>
        </p:spPr>
      </p:pic>
      <p:pic>
        <p:nvPicPr>
          <p:cNvPr id="28" name="Picture 28" descr="Text&#10;&#10;Description automatically generated">
            <a:extLst>
              <a:ext uri="{FF2B5EF4-FFF2-40B4-BE49-F238E27FC236}">
                <a16:creationId xmlns:a16="http://schemas.microsoft.com/office/drawing/2014/main" id="{EBA03882-EE3E-0C4F-14C8-BE9EB5F097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05" y="2355639"/>
            <a:ext cx="4205369" cy="2813035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E47DEB7E-F71D-D84F-9011-B56FE9D816E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1780" t="23069"/>
          <a:stretch/>
        </p:blipFill>
        <p:spPr>
          <a:xfrm>
            <a:off x="-9939" y="-12422"/>
            <a:ext cx="9158908" cy="939799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1D6592CA-3AEF-9245-9030-A69744F573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1841" y="5064672"/>
            <a:ext cx="9155840" cy="652812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7143AF52-E038-704E-8B38-1D351568BE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26815" y="12959"/>
            <a:ext cx="1939572" cy="873778"/>
          </a:xfrm>
          <a:prstGeom prst="rect">
            <a:avLst/>
          </a:prstGeom>
        </p:spPr>
      </p:pic>
      <p:sp>
        <p:nvSpPr>
          <p:cNvPr id="13" name="Segnaposto numero diapositiva 12">
            <a:extLst>
              <a:ext uri="{FF2B5EF4-FFF2-40B4-BE49-F238E27FC236}">
                <a16:creationId xmlns:a16="http://schemas.microsoft.com/office/drawing/2014/main" id="{EFFCE501-846A-3E4D-8BB3-296EF5F9C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FD6AA-E63A-A446-AE74-D7B2F3293778}" type="slidenum">
              <a:rPr lang="en-GB" dirty="0" smtClean="0">
                <a:solidFill>
                  <a:schemeClr val="bg1"/>
                </a:solidFill>
              </a:rPr>
              <a:t>55</a:t>
            </a:fld>
            <a:endParaRPr lang="en-GB">
              <a:solidFill>
                <a:schemeClr val="bg1"/>
              </a:solidFill>
            </a:endParaRPr>
          </a:p>
        </p:txBody>
      </p:sp>
      <p:sp>
        <p:nvSpPr>
          <p:cNvPr id="4" name="CasellaDiTesto 10">
            <a:extLst>
              <a:ext uri="{FF2B5EF4-FFF2-40B4-BE49-F238E27FC236}">
                <a16:creationId xmlns:a16="http://schemas.microsoft.com/office/drawing/2014/main" id="{C97CE548-1307-3E07-6243-B5B6C1766ABC}"/>
              </a:ext>
            </a:extLst>
          </p:cNvPr>
          <p:cNvSpPr txBox="1"/>
          <p:nvPr/>
        </p:nvSpPr>
        <p:spPr>
          <a:xfrm>
            <a:off x="295924" y="169482"/>
            <a:ext cx="6137237" cy="55399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sz="3000" b="1">
                <a:solidFill>
                  <a:schemeClr val="bg1"/>
                </a:solidFill>
                <a:latin typeface="+mj-lt"/>
              </a:rPr>
              <a:t>METHODS:  Priors for Real Data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5921853-C156-0709-EE02-654BFFCBE066}"/>
              </a:ext>
            </a:extLst>
          </p:cNvPr>
          <p:cNvGrpSpPr/>
          <p:nvPr/>
        </p:nvGrpSpPr>
        <p:grpSpPr>
          <a:xfrm>
            <a:off x="215947" y="2610380"/>
            <a:ext cx="4650365" cy="2520888"/>
            <a:chOff x="250748" y="2436407"/>
            <a:chExt cx="4650365" cy="2520888"/>
          </a:xfrm>
        </p:grpSpPr>
        <p:pic>
          <p:nvPicPr>
            <p:cNvPr id="11" name="Picture 9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0193DD28-F0DF-45AF-5C34-E28D8E8590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6218" t="79493" r="35577" b="3355"/>
            <a:stretch/>
          </p:blipFill>
          <p:spPr>
            <a:xfrm>
              <a:off x="4454524" y="2441617"/>
              <a:ext cx="446589" cy="377281"/>
            </a:xfrm>
            <a:prstGeom prst="rect">
              <a:avLst/>
            </a:prstGeom>
          </p:spPr>
        </p:pic>
        <p:sp>
          <p:nvSpPr>
            <p:cNvPr id="14" name="Ovale 3">
              <a:extLst>
                <a:ext uri="{FF2B5EF4-FFF2-40B4-BE49-F238E27FC236}">
                  <a16:creationId xmlns:a16="http://schemas.microsoft.com/office/drawing/2014/main" id="{4F774200-8693-A282-A621-4F1382B185DA}"/>
                </a:ext>
              </a:extLst>
            </p:cNvPr>
            <p:cNvSpPr/>
            <p:nvPr/>
          </p:nvSpPr>
          <p:spPr>
            <a:xfrm>
              <a:off x="250748" y="4587447"/>
              <a:ext cx="3922353" cy="36984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6" name="Arrow: Down 15">
              <a:extLst>
                <a:ext uri="{FF2B5EF4-FFF2-40B4-BE49-F238E27FC236}">
                  <a16:creationId xmlns:a16="http://schemas.microsoft.com/office/drawing/2014/main" id="{6961D905-40D5-1A57-442C-DA3DED67BDFF}"/>
                </a:ext>
              </a:extLst>
            </p:cNvPr>
            <p:cNvSpPr/>
            <p:nvPr/>
          </p:nvSpPr>
          <p:spPr>
            <a:xfrm rot="1200000">
              <a:off x="3478407" y="2830665"/>
              <a:ext cx="153237" cy="1754093"/>
            </a:xfrm>
            <a:prstGeom prst="down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62B989A-12C8-F44E-080B-06E7666F9F93}"/>
                </a:ext>
              </a:extLst>
            </p:cNvPr>
            <p:cNvSpPr txBox="1"/>
            <p:nvPr/>
          </p:nvSpPr>
          <p:spPr>
            <a:xfrm>
              <a:off x="3204413" y="2436407"/>
              <a:ext cx="1368554" cy="40011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000">
                  <a:solidFill>
                    <a:srgbClr val="FF0000"/>
                  </a:solidFill>
                  <a:cs typeface="Calibri"/>
                </a:rPr>
                <a:t>timepoints</a:t>
              </a:r>
              <a:endParaRPr lang="en-US">
                <a:solidFill>
                  <a:srgbClr val="FF0000"/>
                </a:solidFill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7239C346-51D5-18D6-B83D-CB662A912317}"/>
              </a:ext>
            </a:extLst>
          </p:cNvPr>
          <p:cNvSpPr txBox="1"/>
          <p:nvPr/>
        </p:nvSpPr>
        <p:spPr>
          <a:xfrm>
            <a:off x="1675700" y="2049713"/>
            <a:ext cx="1233623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600" b="1">
                <a:cs typeface="Calibri"/>
              </a:rPr>
              <a:t>STAN</a:t>
            </a:r>
            <a:endParaRPr lang="en-US" sz="1600" b="1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04BC68-E519-CE9A-0032-0CC214A8C01D}"/>
              </a:ext>
            </a:extLst>
          </p:cNvPr>
          <p:cNvSpPr txBox="1"/>
          <p:nvPr/>
        </p:nvSpPr>
        <p:spPr>
          <a:xfrm>
            <a:off x="6304252" y="2049713"/>
            <a:ext cx="1294524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600" b="1">
                <a:cs typeface="Calibri"/>
              </a:rPr>
              <a:t>TIMEDEPPAR</a:t>
            </a:r>
            <a:endParaRPr lang="en-US" sz="1600" b="1"/>
          </a:p>
        </p:txBody>
      </p:sp>
      <p:pic>
        <p:nvPicPr>
          <p:cNvPr id="7" name="Immagine 14" descr="Immagine che contiene diagramma&#10;&#10;Descrizione generata automaticamente">
            <a:extLst>
              <a:ext uri="{FF2B5EF4-FFF2-40B4-BE49-F238E27FC236}">
                <a16:creationId xmlns:a16="http://schemas.microsoft.com/office/drawing/2014/main" id="{688F39DE-2D34-5A3F-23B9-5D1EEA3563E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63303" y="1270508"/>
            <a:ext cx="1885317" cy="781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88897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DCCC07A4-4E6A-5046-8E1C-46EB88B783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9226527" cy="7655584"/>
          </a:xfrm>
          <a:prstGeom prst="rect">
            <a:avLst/>
          </a:prstGeom>
        </p:spPr>
      </p:pic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587CDAE2-F50E-584A-AE4F-A1371F72E2C4}"/>
              </a:ext>
            </a:extLst>
          </p:cNvPr>
          <p:cNvSpPr txBox="1"/>
          <p:nvPr/>
        </p:nvSpPr>
        <p:spPr>
          <a:xfrm>
            <a:off x="1014330" y="2558050"/>
            <a:ext cx="7115341" cy="1054135"/>
          </a:xfrm>
          <a:prstGeom prst="rect">
            <a:avLst/>
          </a:prstGeom>
          <a:noFill/>
        </p:spPr>
        <p:txBody>
          <a:bodyPr wrap="square" lIns="68580" tIns="34290" rIns="68580" bIns="34290" rtlCol="0" anchor="t">
            <a:spAutoFit/>
          </a:bodyPr>
          <a:lstStyle/>
          <a:p>
            <a:pPr algn="ctr"/>
            <a:r>
              <a:rPr lang="en-GB" sz="4400">
                <a:solidFill>
                  <a:srgbClr val="FFFFFF"/>
                </a:solidFill>
                <a:ea typeface="+mn-lt"/>
                <a:cs typeface="+mn-lt"/>
              </a:rPr>
              <a:t>RESULTS AND DISCUSSION</a:t>
            </a:r>
            <a:endParaRPr lang="it-IT" sz="3200"/>
          </a:p>
          <a:p>
            <a:endParaRPr lang="it-IT" sz="2000"/>
          </a:p>
        </p:txBody>
      </p:sp>
    </p:spTree>
    <p:extLst>
      <p:ext uri="{BB962C8B-B14F-4D97-AF65-F5344CB8AC3E}">
        <p14:creationId xmlns:p14="http://schemas.microsoft.com/office/powerpoint/2010/main" val="7252467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1D6592CA-3AEF-9245-9030-A69744F573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003" y="4970250"/>
            <a:ext cx="7823997" cy="744750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E47DEB7E-F71D-D84F-9011-B56FE9D816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1780" t="23069"/>
          <a:stretch/>
        </p:blipFill>
        <p:spPr>
          <a:xfrm>
            <a:off x="-27864" y="0"/>
            <a:ext cx="9144000" cy="838560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7143AF52-E038-704E-8B38-1D351568BE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1785" y="140994"/>
            <a:ext cx="1467464" cy="655118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11981F73-4EE0-514F-B43A-E709FADE36F0}"/>
              </a:ext>
            </a:extLst>
          </p:cNvPr>
          <p:cNvSpPr txBox="1"/>
          <p:nvPr/>
        </p:nvSpPr>
        <p:spPr>
          <a:xfrm>
            <a:off x="432168" y="139158"/>
            <a:ext cx="5411266" cy="55399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sz="3000" b="1">
                <a:solidFill>
                  <a:schemeClr val="bg1"/>
                </a:solidFill>
                <a:latin typeface="+mj-lt"/>
                <a:cs typeface="Calibri Light"/>
              </a:rPr>
              <a:t>RESULTS: synthetic timeseries</a:t>
            </a:r>
          </a:p>
        </p:txBody>
      </p:sp>
      <p:sp>
        <p:nvSpPr>
          <p:cNvPr id="13" name="Segnaposto numero diapositiva 12">
            <a:extLst>
              <a:ext uri="{FF2B5EF4-FFF2-40B4-BE49-F238E27FC236}">
                <a16:creationId xmlns:a16="http://schemas.microsoft.com/office/drawing/2014/main" id="{EFFCE501-846A-3E4D-8BB3-296EF5F9C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FD6AA-E63A-A446-AE74-D7B2F3293778}" type="slidenum">
              <a:rPr lang="en-GB" smtClean="0"/>
              <a:t>57</a:t>
            </a:fld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E5E0A2D-CA0E-1F73-4B60-6AF0BC7C6797}"/>
              </a:ext>
            </a:extLst>
          </p:cNvPr>
          <p:cNvSpPr txBox="1"/>
          <p:nvPr/>
        </p:nvSpPr>
        <p:spPr>
          <a:xfrm>
            <a:off x="218779" y="1696982"/>
            <a:ext cx="8713917" cy="258532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>
                <a:ea typeface="+mn-lt"/>
                <a:cs typeface="+mn-lt"/>
              </a:rPr>
              <a:t>In order to check the performances of our methods we have performed the Bayesian inference considering three synthetic timeseries.</a:t>
            </a:r>
          </a:p>
          <a:p>
            <a:endParaRPr lang="en-GB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GB">
                <a:cs typeface="Calibri"/>
              </a:rPr>
              <a:t>Each </a:t>
            </a:r>
            <a:r>
              <a:rPr lang="en-GB" err="1">
                <a:cs typeface="Calibri"/>
              </a:rPr>
              <a:t>timeserie</a:t>
            </a:r>
            <a:r>
              <a:rPr lang="en-GB">
                <a:cs typeface="Calibri"/>
              </a:rPr>
              <a:t> was corrupted by a not known a-priori signal</a:t>
            </a:r>
          </a:p>
          <a:p>
            <a:pPr marL="285750" indent="-285750">
              <a:buFont typeface="Arial"/>
              <a:buChar char="•"/>
            </a:pPr>
            <a:endParaRPr lang="en-GB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GB">
                <a:cs typeface="Calibri"/>
              </a:rPr>
              <a:t>Each </a:t>
            </a:r>
            <a:r>
              <a:rPr lang="en-GB" err="1">
                <a:cs typeface="Calibri"/>
              </a:rPr>
              <a:t>timeserie</a:t>
            </a:r>
            <a:r>
              <a:rPr lang="en-GB">
                <a:cs typeface="Calibri"/>
              </a:rPr>
              <a:t> </a:t>
            </a:r>
            <a:r>
              <a:rPr lang="en-GB">
                <a:ea typeface="+mn-lt"/>
                <a:cs typeface="+mn-lt"/>
              </a:rPr>
              <a:t>consisted of a single cycle with equidistant temporal sequences</a:t>
            </a:r>
            <a:endParaRPr lang="en-GB"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n-GB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GB">
                <a:cs typeface="Calibri"/>
              </a:rPr>
              <a:t>The period was fixed at 11 </a:t>
            </a:r>
            <a:r>
              <a:rPr lang="en-GB" err="1">
                <a:cs typeface="Calibri"/>
              </a:rPr>
              <a:t>ys</a:t>
            </a:r>
            <a:r>
              <a:rPr lang="en-GB">
                <a:cs typeface="Calibri"/>
              </a:rPr>
              <a:t> </a:t>
            </a:r>
          </a:p>
          <a:p>
            <a:pPr marL="285750" indent="-285750">
              <a:buFont typeface="Arial"/>
              <a:buChar char="•"/>
            </a:pPr>
            <a:endParaRPr lang="en-GB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4650997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1D6592CA-3AEF-9245-9030-A69744F573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003" y="4970250"/>
            <a:ext cx="7823997" cy="744750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E47DEB7E-F71D-D84F-9011-B56FE9D816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1780" t="23069"/>
          <a:stretch/>
        </p:blipFill>
        <p:spPr>
          <a:xfrm>
            <a:off x="-27864" y="0"/>
            <a:ext cx="9144000" cy="838560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7143AF52-E038-704E-8B38-1D351568BE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1785" y="140994"/>
            <a:ext cx="1467464" cy="655118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11981F73-4EE0-514F-B43A-E709FADE36F0}"/>
              </a:ext>
            </a:extLst>
          </p:cNvPr>
          <p:cNvSpPr txBox="1"/>
          <p:nvPr/>
        </p:nvSpPr>
        <p:spPr>
          <a:xfrm>
            <a:off x="90600" y="139158"/>
            <a:ext cx="8094235" cy="55399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sz="3000" b="1">
                <a:solidFill>
                  <a:schemeClr val="bg1"/>
                </a:solidFill>
                <a:latin typeface="+mj-lt"/>
              </a:rPr>
              <a:t>RESULTS: synthetic timeseries 1-TD</a:t>
            </a:r>
            <a:endParaRPr lang="it-IT"/>
          </a:p>
        </p:txBody>
      </p:sp>
      <p:sp>
        <p:nvSpPr>
          <p:cNvPr id="13" name="Segnaposto numero diapositiva 12">
            <a:extLst>
              <a:ext uri="{FF2B5EF4-FFF2-40B4-BE49-F238E27FC236}">
                <a16:creationId xmlns:a16="http://schemas.microsoft.com/office/drawing/2014/main" id="{EFFCE501-846A-3E4D-8BB3-296EF5F9C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FD6AA-E63A-A446-AE74-D7B2F3293778}" type="slidenum">
              <a:rPr lang="en-GB" smtClean="0"/>
              <a:t>58</a:t>
            </a:fld>
            <a:endParaRPr lang="en-GB"/>
          </a:p>
        </p:txBody>
      </p:sp>
      <p:pic>
        <p:nvPicPr>
          <p:cNvPr id="2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BC873D49-0F6F-DD61-A506-572B91BBF0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99419" y="836603"/>
            <a:ext cx="4631861" cy="2821790"/>
          </a:xfrm>
          <a:prstGeom prst="rect">
            <a:avLst/>
          </a:prstGeom>
        </p:spPr>
      </p:pic>
      <p:pic>
        <p:nvPicPr>
          <p:cNvPr id="5" name="Picture 6" descr="Chart&#10;&#10;Description automatically generated">
            <a:extLst>
              <a:ext uri="{FF2B5EF4-FFF2-40B4-BE49-F238E27FC236}">
                <a16:creationId xmlns:a16="http://schemas.microsoft.com/office/drawing/2014/main" id="{E5D69F76-3146-5371-0CA5-39566E8CB8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7999" y="3159323"/>
            <a:ext cx="3592551" cy="2286700"/>
          </a:xfrm>
          <a:prstGeom prst="rect">
            <a:avLst/>
          </a:prstGeom>
        </p:spPr>
      </p:pic>
      <p:pic>
        <p:nvPicPr>
          <p:cNvPr id="7" name="Picture 8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76E66B62-E356-51C6-22C6-5020CF3B72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134" y="891799"/>
            <a:ext cx="3792852" cy="220020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90FE3B9-8A25-E0DF-EABD-EE2C9A07CFB5}"/>
              </a:ext>
            </a:extLst>
          </p:cNvPr>
          <p:cNvSpPr txBox="1"/>
          <p:nvPr/>
        </p:nvSpPr>
        <p:spPr>
          <a:xfrm>
            <a:off x="4238685" y="3702793"/>
            <a:ext cx="4576379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GB">
                <a:cs typeface="Calibri" panose="020F0502020204030204"/>
              </a:rPr>
              <a:t>Sinusoidal signal corruption</a:t>
            </a:r>
          </a:p>
          <a:p>
            <a:pPr marL="285750" indent="-285750">
              <a:buFont typeface="Arial"/>
              <a:buChar char="•"/>
            </a:pPr>
            <a:endParaRPr lang="en-GB"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r>
              <a:rPr lang="en-GB">
                <a:cs typeface="Calibri" panose="020F0502020204030204"/>
              </a:rPr>
              <a:t>Clear difference between original and denoised data</a:t>
            </a:r>
          </a:p>
        </p:txBody>
      </p:sp>
    </p:spTree>
    <p:extLst>
      <p:ext uri="{BB962C8B-B14F-4D97-AF65-F5344CB8AC3E}">
        <p14:creationId xmlns:p14="http://schemas.microsoft.com/office/powerpoint/2010/main" val="376972274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1D6592CA-3AEF-9245-9030-A69744F573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003" y="4970250"/>
            <a:ext cx="7823997" cy="744750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E47DEB7E-F71D-D84F-9011-B56FE9D816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1780" t="23069"/>
          <a:stretch/>
        </p:blipFill>
        <p:spPr>
          <a:xfrm>
            <a:off x="-27864" y="0"/>
            <a:ext cx="9144000" cy="838560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7143AF52-E038-704E-8B38-1D351568BE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1785" y="140994"/>
            <a:ext cx="1467464" cy="655118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11981F73-4EE0-514F-B43A-E709FADE36F0}"/>
              </a:ext>
            </a:extLst>
          </p:cNvPr>
          <p:cNvSpPr txBox="1"/>
          <p:nvPr/>
        </p:nvSpPr>
        <p:spPr>
          <a:xfrm>
            <a:off x="90600" y="139158"/>
            <a:ext cx="8094235" cy="55399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sz="3000" b="1">
                <a:solidFill>
                  <a:schemeClr val="bg1"/>
                </a:solidFill>
                <a:latin typeface="+mj-lt"/>
              </a:rPr>
              <a:t>RESULTS: synthetic timeseries 1-TD</a:t>
            </a:r>
            <a:endParaRPr lang="it-IT"/>
          </a:p>
        </p:txBody>
      </p:sp>
      <p:sp>
        <p:nvSpPr>
          <p:cNvPr id="13" name="Segnaposto numero diapositiva 12">
            <a:extLst>
              <a:ext uri="{FF2B5EF4-FFF2-40B4-BE49-F238E27FC236}">
                <a16:creationId xmlns:a16="http://schemas.microsoft.com/office/drawing/2014/main" id="{EFFCE501-846A-3E4D-8BB3-296EF5F9C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FD6AA-E63A-A446-AE74-D7B2F3293778}" type="slidenum">
              <a:rPr lang="en-GB" smtClean="0"/>
              <a:t>59</a:t>
            </a:fld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0FE3B9-8A25-E0DF-EABD-EE2C9A07CFB5}"/>
              </a:ext>
            </a:extLst>
          </p:cNvPr>
          <p:cNvSpPr txBox="1"/>
          <p:nvPr/>
        </p:nvSpPr>
        <p:spPr>
          <a:xfrm>
            <a:off x="4963661" y="3190315"/>
            <a:ext cx="4398649" cy="224676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GB">
                <a:ea typeface="+mn-lt"/>
                <a:cs typeface="+mn-lt"/>
              </a:rPr>
              <a:t>Chains are our way to check the inference's goodness</a:t>
            </a:r>
            <a:endParaRPr lang="en-GB"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endParaRPr lang="en-GB"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r>
              <a:rPr lang="en-GB" sz="2400" baseline="-25000">
                <a:cs typeface="Calibri" panose="020F0502020204030204"/>
              </a:rPr>
              <a:t>Chains for </a:t>
            </a:r>
            <a:r>
              <a:rPr lang="en-GB" sz="2400" baseline="-25000">
                <a:ea typeface="+mn-lt"/>
                <a:cs typeface="+mn-lt"/>
              </a:rPr>
              <a:t> </a:t>
            </a:r>
            <a:r>
              <a:rPr lang="en-GB" sz="2400" b="1" baseline="-25000"/>
              <a:t>𝜉</a:t>
            </a:r>
            <a:r>
              <a:rPr lang="en-GB" sz="1200" baseline="-25000"/>
              <a:t>mean</a:t>
            </a:r>
            <a:r>
              <a:rPr lang="en-GB"/>
              <a:t> </a:t>
            </a:r>
            <a:r>
              <a:rPr lang="en-GB" sz="2400" baseline="-25000">
                <a:ea typeface="+mn-lt"/>
                <a:cs typeface="+mn-lt"/>
              </a:rPr>
              <a:t>,  </a:t>
            </a:r>
            <a:r>
              <a:rPr lang="en-GB" sz="2800" b="1" baseline="-25000">
                <a:solidFill>
                  <a:srgbClr val="202122"/>
                </a:solidFill>
                <a:ea typeface="+mn-lt"/>
                <a:cs typeface="+mn-lt"/>
              </a:rPr>
              <a:t>γ</a:t>
            </a:r>
            <a:r>
              <a:rPr lang="en-GB" sz="3600" baseline="-25000">
                <a:ea typeface="+mn-lt"/>
                <a:cs typeface="+mn-lt"/>
              </a:rPr>
              <a:t> </a:t>
            </a:r>
            <a:r>
              <a:rPr lang="en-GB" sz="2400" baseline="-25000">
                <a:ea typeface="+mn-lt"/>
                <a:cs typeface="+mn-lt"/>
              </a:rPr>
              <a:t>and </a:t>
            </a:r>
            <a:r>
              <a:rPr lang="en-GB" sz="2800" b="1" baseline="-25000">
                <a:solidFill>
                  <a:srgbClr val="202122"/>
                </a:solidFill>
                <a:ea typeface="+mn-lt"/>
                <a:cs typeface="+mn-lt"/>
              </a:rPr>
              <a:t>σ </a:t>
            </a:r>
            <a:r>
              <a:rPr lang="en-GB" sz="2400" baseline="-25000">
                <a:ea typeface="+mn-lt"/>
                <a:cs typeface="+mn-lt"/>
              </a:rPr>
              <a:t> for OU process</a:t>
            </a:r>
            <a:endParaRPr lang="en-GB" sz="2400">
              <a:ea typeface="+mn-lt"/>
              <a:cs typeface="+mn-lt"/>
            </a:endParaRPr>
          </a:p>
          <a:p>
            <a:endParaRPr lang="en-GB">
              <a:cs typeface="Calibri" panose="020F0502020204030204"/>
            </a:endParaRPr>
          </a:p>
          <a:p>
            <a:pPr algn="ctr">
              <a:buFont typeface="Arial"/>
              <a:buChar char="•"/>
            </a:pPr>
            <a:endParaRPr lang="en-GB" baseline="-25000">
              <a:solidFill>
                <a:srgbClr val="000000"/>
              </a:solidFill>
              <a:ea typeface="+mn-lt"/>
              <a:cs typeface="+mn-lt"/>
            </a:endParaRPr>
          </a:p>
          <a:p>
            <a:pPr marL="285750" indent="-285750" algn="ctr">
              <a:buFont typeface="Arial"/>
              <a:buChar char="•"/>
            </a:pPr>
            <a:endParaRPr lang="en-GB" sz="1600" baseline="-25000">
              <a:solidFill>
                <a:srgbClr val="000000"/>
              </a:solidFill>
              <a:ea typeface="+mn-lt"/>
              <a:cs typeface="+mn-lt"/>
            </a:endParaRPr>
          </a:p>
          <a:p>
            <a:pPr marL="285750" indent="-285750" algn="ctr">
              <a:buFont typeface="Arial"/>
              <a:buChar char="•"/>
            </a:pPr>
            <a:endParaRPr lang="en-GB" sz="1600" baseline="-25000">
              <a:solidFill>
                <a:srgbClr val="202122"/>
              </a:solidFill>
              <a:ea typeface="+mn-lt"/>
              <a:cs typeface="+mn-lt"/>
            </a:endParaRPr>
          </a:p>
          <a:p>
            <a:pPr algn="ctr"/>
            <a:endParaRPr lang="en-GB" sz="1600" baseline="-25000">
              <a:solidFill>
                <a:srgbClr val="202122"/>
              </a:solidFill>
              <a:ea typeface="+mn-lt"/>
              <a:cs typeface="+mn-lt"/>
            </a:endParaRPr>
          </a:p>
        </p:txBody>
      </p:sp>
      <p:pic>
        <p:nvPicPr>
          <p:cNvPr id="4" name="Picture 9" descr="Chart&#10;&#10;Description automatically generated">
            <a:extLst>
              <a:ext uri="{FF2B5EF4-FFF2-40B4-BE49-F238E27FC236}">
                <a16:creationId xmlns:a16="http://schemas.microsoft.com/office/drawing/2014/main" id="{46453CC7-34E5-FA25-04B3-9D48A987AA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592" y="879025"/>
            <a:ext cx="4351250" cy="1977840"/>
          </a:xfrm>
          <a:prstGeom prst="rect">
            <a:avLst/>
          </a:prstGeom>
        </p:spPr>
      </p:pic>
      <p:pic>
        <p:nvPicPr>
          <p:cNvPr id="14" name="Picture 14" descr="Chart, histogram&#10;&#10;Description automatically generated">
            <a:extLst>
              <a:ext uri="{FF2B5EF4-FFF2-40B4-BE49-F238E27FC236}">
                <a16:creationId xmlns:a16="http://schemas.microsoft.com/office/drawing/2014/main" id="{E6FB80B6-FAD8-AD08-9326-E2D73EDE5D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56198" y="856425"/>
            <a:ext cx="4382279" cy="1991944"/>
          </a:xfrm>
          <a:prstGeom prst="rect">
            <a:avLst/>
          </a:prstGeom>
        </p:spPr>
      </p:pic>
      <p:pic>
        <p:nvPicPr>
          <p:cNvPr id="16" name="Picture 16" descr="Chart, histogram&#10;&#10;Description automatically generated">
            <a:extLst>
              <a:ext uri="{FF2B5EF4-FFF2-40B4-BE49-F238E27FC236}">
                <a16:creationId xmlns:a16="http://schemas.microsoft.com/office/drawing/2014/main" id="{CC5E0DE7-7383-8624-49C5-59951A8E80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393" y="2846706"/>
            <a:ext cx="4543935" cy="2065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6991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>
            <a:extLst>
              <a:ext uri="{FF2B5EF4-FFF2-40B4-BE49-F238E27FC236}">
                <a16:creationId xmlns:a16="http://schemas.microsoft.com/office/drawing/2014/main" id="{E47DEB7E-F71D-D84F-9011-B56FE9D816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1780" t="23069"/>
          <a:stretch/>
        </p:blipFill>
        <p:spPr>
          <a:xfrm>
            <a:off x="-9939" y="-12422"/>
            <a:ext cx="9158908" cy="939799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1D6592CA-3AEF-9245-9030-A69744F573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841" y="5064672"/>
            <a:ext cx="9155840" cy="652812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7143AF52-E038-704E-8B38-1D351568BE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6815" y="12959"/>
            <a:ext cx="1939572" cy="873778"/>
          </a:xfrm>
          <a:prstGeom prst="rect">
            <a:avLst/>
          </a:prstGeom>
        </p:spPr>
      </p:pic>
      <p:sp>
        <p:nvSpPr>
          <p:cNvPr id="13" name="Segnaposto numero diapositiva 12">
            <a:extLst>
              <a:ext uri="{FF2B5EF4-FFF2-40B4-BE49-F238E27FC236}">
                <a16:creationId xmlns:a16="http://schemas.microsoft.com/office/drawing/2014/main" id="{EFFCE501-846A-3E4D-8BB3-296EF5F9C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FD6AA-E63A-A446-AE74-D7B2F3293778}" type="slidenum">
              <a:rPr lang="en-GB" dirty="0" smtClean="0">
                <a:solidFill>
                  <a:schemeClr val="bg1"/>
                </a:solidFill>
              </a:rPr>
              <a:t>6</a:t>
            </a:fld>
            <a:endParaRPr lang="en-GB">
              <a:solidFill>
                <a:schemeClr val="bg1"/>
              </a:solidFill>
            </a:endParaRPr>
          </a:p>
        </p:txBody>
      </p:sp>
      <p:sp>
        <p:nvSpPr>
          <p:cNvPr id="10" name="CasellaDiTesto 10">
            <a:extLst>
              <a:ext uri="{FF2B5EF4-FFF2-40B4-BE49-F238E27FC236}">
                <a16:creationId xmlns:a16="http://schemas.microsoft.com/office/drawing/2014/main" id="{FB3C6E92-DE30-CEA5-925F-45EACA869DE0}"/>
              </a:ext>
            </a:extLst>
          </p:cNvPr>
          <p:cNvSpPr txBox="1"/>
          <p:nvPr/>
        </p:nvSpPr>
        <p:spPr>
          <a:xfrm>
            <a:off x="295924" y="169482"/>
            <a:ext cx="5824027" cy="55399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sz="3000" b="1">
                <a:solidFill>
                  <a:schemeClr val="bg1"/>
                </a:solidFill>
                <a:latin typeface="+mj-lt"/>
                <a:cs typeface="Calibri Light"/>
              </a:rPr>
              <a:t>INTRODUCTION: Problem Definition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C2396A-B6A9-44FB-EBE7-D6B69398ACF9}"/>
              </a:ext>
            </a:extLst>
          </p:cNvPr>
          <p:cNvSpPr txBox="1"/>
          <p:nvPr/>
        </p:nvSpPr>
        <p:spPr>
          <a:xfrm>
            <a:off x="317558" y="3608632"/>
            <a:ext cx="8043169" cy="147732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endParaRPr lang="en-GB" b="1">
              <a:solidFill>
                <a:srgbClr val="FFFFFF"/>
              </a:solidFill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GB">
                <a:cs typeface="Calibri"/>
              </a:rPr>
              <a:t>Problem: corrupted data                      timing uncertainty</a:t>
            </a:r>
          </a:p>
          <a:p>
            <a:pPr marL="285750" indent="-285750">
              <a:buFont typeface="Arial"/>
              <a:buChar char="•"/>
            </a:pPr>
            <a:endParaRPr lang="en-GB">
              <a:solidFill>
                <a:srgbClr val="000000"/>
              </a:solidFill>
              <a:latin typeface="Calibri" panose="020F0502020204030204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GB">
                <a:solidFill>
                  <a:srgbClr val="000000"/>
                </a:solidFill>
                <a:latin typeface="Calibri" panose="020F0502020204030204"/>
                <a:cs typeface="Calibri"/>
              </a:rPr>
              <a:t>Aim:         correct timescale using reference cycles</a:t>
            </a:r>
          </a:p>
          <a:p>
            <a:endParaRPr lang="en-GB">
              <a:cs typeface="Calibri"/>
            </a:endParaRPr>
          </a:p>
        </p:txBody>
      </p:sp>
      <p:pic>
        <p:nvPicPr>
          <p:cNvPr id="2" name="Immagine 3" descr="Immagine che contiene aria aperta, persona, cielo, uomo&#10;&#10;Descrizione generata automaticamente">
            <a:extLst>
              <a:ext uri="{FF2B5EF4-FFF2-40B4-BE49-F238E27FC236}">
                <a16:creationId xmlns:a16="http://schemas.microsoft.com/office/drawing/2014/main" id="{B7C4AE96-0878-51C3-DE23-F1F11309462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8" t="381" r="6593" b="888"/>
          <a:stretch/>
        </p:blipFill>
        <p:spPr>
          <a:xfrm>
            <a:off x="357934" y="1159815"/>
            <a:ext cx="2808217" cy="1983259"/>
          </a:xfrm>
          <a:prstGeom prst="rect">
            <a:avLst/>
          </a:prstGeom>
        </p:spPr>
      </p:pic>
      <p:sp>
        <p:nvSpPr>
          <p:cNvPr id="16" name="Cilindro 15">
            <a:extLst>
              <a:ext uri="{FF2B5EF4-FFF2-40B4-BE49-F238E27FC236}">
                <a16:creationId xmlns:a16="http://schemas.microsoft.com/office/drawing/2014/main" id="{42F60A38-865B-A36E-EC1D-0370043F4484}"/>
              </a:ext>
            </a:extLst>
          </p:cNvPr>
          <p:cNvSpPr/>
          <p:nvPr/>
        </p:nvSpPr>
        <p:spPr>
          <a:xfrm>
            <a:off x="3395559" y="1164854"/>
            <a:ext cx="313376" cy="1979220"/>
          </a:xfrm>
          <a:prstGeom prst="can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" name="Immagine 4">
            <a:extLst>
              <a:ext uri="{FF2B5EF4-FFF2-40B4-BE49-F238E27FC236}">
                <a16:creationId xmlns:a16="http://schemas.microsoft.com/office/drawing/2014/main" id="{071E5CE2-3EBB-7EAA-880C-D3DF83EA4AC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2107" t="6015" r="8593" b="51880"/>
          <a:stretch/>
        </p:blipFill>
        <p:spPr>
          <a:xfrm rot="5400000">
            <a:off x="3092633" y="1936926"/>
            <a:ext cx="1960620" cy="503248"/>
          </a:xfrm>
          <a:prstGeom prst="rect">
            <a:avLst/>
          </a:prstGeom>
        </p:spPr>
      </p:pic>
      <p:pic>
        <p:nvPicPr>
          <p:cNvPr id="9" name="Immagine 10" descr="Immagine che contiene sfocatura&#10;&#10;Descrizione generata automaticamente">
            <a:extLst>
              <a:ext uri="{FF2B5EF4-FFF2-40B4-BE49-F238E27FC236}">
                <a16:creationId xmlns:a16="http://schemas.microsoft.com/office/drawing/2014/main" id="{B899C6D1-6DE6-184E-4C55-1E874E39E63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2688" t="13889" r="13000" b="20494"/>
          <a:stretch/>
        </p:blipFill>
        <p:spPr>
          <a:xfrm>
            <a:off x="7765754" y="930234"/>
            <a:ext cx="1379519" cy="1321185"/>
          </a:xfrm>
          <a:prstGeom prst="rect">
            <a:avLst/>
          </a:prstGeom>
        </p:spPr>
      </p:pic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92CAC219-254C-D22F-5110-B0BEC5C6A910}"/>
              </a:ext>
            </a:extLst>
          </p:cNvPr>
          <p:cNvCxnSpPr/>
          <p:nvPr/>
        </p:nvCxnSpPr>
        <p:spPr>
          <a:xfrm flipH="1">
            <a:off x="3849064" y="1163287"/>
            <a:ext cx="1649" cy="211017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09435409-47BB-4EFC-9FBA-320EA27E4587}"/>
              </a:ext>
            </a:extLst>
          </p:cNvPr>
          <p:cNvCxnSpPr>
            <a:cxnSpLocks/>
          </p:cNvCxnSpPr>
          <p:nvPr/>
        </p:nvCxnSpPr>
        <p:spPr>
          <a:xfrm flipV="1">
            <a:off x="3839581" y="1154050"/>
            <a:ext cx="501766" cy="923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Freccia a destra 13">
            <a:extLst>
              <a:ext uri="{FF2B5EF4-FFF2-40B4-BE49-F238E27FC236}">
                <a16:creationId xmlns:a16="http://schemas.microsoft.com/office/drawing/2014/main" id="{372248A9-76BE-3079-897C-BA5ECA860090}"/>
              </a:ext>
            </a:extLst>
          </p:cNvPr>
          <p:cNvSpPr/>
          <p:nvPr/>
        </p:nvSpPr>
        <p:spPr>
          <a:xfrm>
            <a:off x="4690340" y="2319399"/>
            <a:ext cx="2054024" cy="21441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cs typeface="Calibri"/>
            </a:endParaRPr>
          </a:p>
        </p:txBody>
      </p:sp>
      <p:pic>
        <p:nvPicPr>
          <p:cNvPr id="5" name="Immagine 8">
            <a:extLst>
              <a:ext uri="{FF2B5EF4-FFF2-40B4-BE49-F238E27FC236}">
                <a16:creationId xmlns:a16="http://schemas.microsoft.com/office/drawing/2014/main" id="{30BF7F14-EB7D-C567-220B-44BB9B85CE3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57692" y="1832263"/>
            <a:ext cx="1160662" cy="1159824"/>
          </a:xfrm>
          <a:prstGeom prst="rect">
            <a:avLst/>
          </a:prstGeom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7F3A9607-FA88-A04C-D178-25562767D18C}"/>
              </a:ext>
            </a:extLst>
          </p:cNvPr>
          <p:cNvSpPr txBox="1"/>
          <p:nvPr/>
        </p:nvSpPr>
        <p:spPr>
          <a:xfrm>
            <a:off x="4735716" y="1237013"/>
            <a:ext cx="1896841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1600">
                <a:cs typeface="Calibri"/>
              </a:rPr>
              <a:t>HISTORIC DATA:</a:t>
            </a:r>
            <a:br>
              <a:rPr lang="it-IT" sz="1600">
                <a:cs typeface="Calibri"/>
              </a:rPr>
            </a:br>
            <a:r>
              <a:rPr lang="it-IT" sz="1600">
                <a:cs typeface="Calibri"/>
              </a:rPr>
              <a:t>CLIMATE, </a:t>
            </a:r>
            <a:br>
              <a:rPr lang="it-IT" sz="1600">
                <a:cs typeface="Calibri"/>
              </a:rPr>
            </a:br>
            <a:r>
              <a:rPr lang="it-IT" sz="1600">
                <a:cs typeface="Calibri"/>
              </a:rPr>
              <a:t>SOLAR ACTIVITY, </a:t>
            </a:r>
            <a:br>
              <a:rPr lang="it-IT" sz="1600">
                <a:cs typeface="Calibri"/>
              </a:rPr>
            </a:br>
            <a:r>
              <a:rPr lang="it-IT" sz="1600">
                <a:cs typeface="Calibri"/>
              </a:rPr>
              <a:t>...</a:t>
            </a:r>
            <a:endParaRPr lang="it-IT" sz="1600"/>
          </a:p>
        </p:txBody>
      </p:sp>
      <p:sp>
        <p:nvSpPr>
          <p:cNvPr id="17" name="Freccia a destra 16">
            <a:extLst>
              <a:ext uri="{FF2B5EF4-FFF2-40B4-BE49-F238E27FC236}">
                <a16:creationId xmlns:a16="http://schemas.microsoft.com/office/drawing/2014/main" id="{A541AB45-8F0D-3831-64F4-1D066A9DFDDA}"/>
              </a:ext>
            </a:extLst>
          </p:cNvPr>
          <p:cNvSpPr/>
          <p:nvPr/>
        </p:nvSpPr>
        <p:spPr>
          <a:xfrm>
            <a:off x="3201366" y="3976996"/>
            <a:ext cx="692328" cy="19792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923874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1D6592CA-3AEF-9245-9030-A69744F573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003" y="4970250"/>
            <a:ext cx="7823997" cy="744750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E47DEB7E-F71D-D84F-9011-B56FE9D816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1780" t="23069"/>
          <a:stretch/>
        </p:blipFill>
        <p:spPr>
          <a:xfrm>
            <a:off x="-27864" y="0"/>
            <a:ext cx="9144000" cy="838560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7143AF52-E038-704E-8B38-1D351568BE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1785" y="140994"/>
            <a:ext cx="1467464" cy="655118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11981F73-4EE0-514F-B43A-E709FADE36F0}"/>
              </a:ext>
            </a:extLst>
          </p:cNvPr>
          <p:cNvSpPr txBox="1"/>
          <p:nvPr/>
        </p:nvSpPr>
        <p:spPr>
          <a:xfrm>
            <a:off x="81740" y="139158"/>
            <a:ext cx="8094235" cy="55399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sz="3000" b="1">
                <a:solidFill>
                  <a:schemeClr val="bg1"/>
                </a:solidFill>
                <a:latin typeface="+mj-lt"/>
              </a:rPr>
              <a:t>RESULTS: synthetic timeseries 1-TD</a:t>
            </a:r>
            <a:endParaRPr lang="it-IT">
              <a:solidFill>
                <a:schemeClr val="bg1"/>
              </a:solidFill>
            </a:endParaRPr>
          </a:p>
        </p:txBody>
      </p:sp>
      <p:sp>
        <p:nvSpPr>
          <p:cNvPr id="13" name="Segnaposto numero diapositiva 12">
            <a:extLst>
              <a:ext uri="{FF2B5EF4-FFF2-40B4-BE49-F238E27FC236}">
                <a16:creationId xmlns:a16="http://schemas.microsoft.com/office/drawing/2014/main" id="{EFFCE501-846A-3E4D-8BB3-296EF5F9C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FD6AA-E63A-A446-AE74-D7B2F3293778}" type="slidenum">
              <a:rPr lang="en-GB" smtClean="0"/>
              <a:t>60</a:t>
            </a:fld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0FE3B9-8A25-E0DF-EABD-EE2C9A07CFB5}"/>
              </a:ext>
            </a:extLst>
          </p:cNvPr>
          <p:cNvSpPr txBox="1"/>
          <p:nvPr/>
        </p:nvSpPr>
        <p:spPr>
          <a:xfrm>
            <a:off x="4792038" y="2852716"/>
            <a:ext cx="4354708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GB"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endParaRPr lang="en-GB"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r>
              <a:rPr lang="en-GB">
                <a:cs typeface="Calibri" panose="020F0502020204030204"/>
              </a:rPr>
              <a:t>Chains for A,     ,   </a:t>
            </a:r>
          </a:p>
          <a:p>
            <a:endParaRPr lang="en-GB">
              <a:cs typeface="Calibri" panose="020F0502020204030204"/>
            </a:endParaRPr>
          </a:p>
          <a:p>
            <a:endParaRPr lang="en-GB">
              <a:ea typeface="+mn-lt"/>
              <a:cs typeface="+mn-lt"/>
            </a:endParaRPr>
          </a:p>
        </p:txBody>
      </p:sp>
      <p:pic>
        <p:nvPicPr>
          <p:cNvPr id="4" name="Picture 9" descr="Chart&#10;&#10;Description automatically generated">
            <a:extLst>
              <a:ext uri="{FF2B5EF4-FFF2-40B4-BE49-F238E27FC236}">
                <a16:creationId xmlns:a16="http://schemas.microsoft.com/office/drawing/2014/main" id="{46453CC7-34E5-FA25-04B3-9D48A987AA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592" y="879025"/>
            <a:ext cx="4351250" cy="1977841"/>
          </a:xfrm>
          <a:prstGeom prst="rect">
            <a:avLst/>
          </a:prstGeom>
        </p:spPr>
      </p:pic>
      <p:pic>
        <p:nvPicPr>
          <p:cNvPr id="14" name="Picture 14" descr="Chart&#10;&#10;Description automatically generated">
            <a:extLst>
              <a:ext uri="{FF2B5EF4-FFF2-40B4-BE49-F238E27FC236}">
                <a16:creationId xmlns:a16="http://schemas.microsoft.com/office/drawing/2014/main" id="{E6FB80B6-FAD8-AD08-9326-E2D73EDE5D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56198" y="856425"/>
            <a:ext cx="4382279" cy="1991945"/>
          </a:xfrm>
          <a:prstGeom prst="rect">
            <a:avLst/>
          </a:prstGeom>
        </p:spPr>
      </p:pic>
      <p:pic>
        <p:nvPicPr>
          <p:cNvPr id="16" name="Picture 16" descr="Chart&#10;&#10;Description automatically generated">
            <a:extLst>
              <a:ext uri="{FF2B5EF4-FFF2-40B4-BE49-F238E27FC236}">
                <a16:creationId xmlns:a16="http://schemas.microsoft.com/office/drawing/2014/main" id="{CC5E0DE7-7383-8624-49C5-59951A8E80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393" y="2846706"/>
            <a:ext cx="4543935" cy="2065425"/>
          </a:xfrm>
          <a:prstGeom prst="rect">
            <a:avLst/>
          </a:prstGeom>
        </p:spPr>
      </p:pic>
      <p:pic>
        <p:nvPicPr>
          <p:cNvPr id="5" name="Immagine 3" descr="Immagine che contiene diagramma&#10;&#10;Descrizione generata automaticamente">
            <a:extLst>
              <a:ext uri="{FF2B5EF4-FFF2-40B4-BE49-F238E27FC236}">
                <a16:creationId xmlns:a16="http://schemas.microsoft.com/office/drawing/2014/main" id="{3A095489-69F5-E820-3EDE-B078D278DB6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60681" t="-13325" r="32198" b="218"/>
          <a:stretch/>
        </p:blipFill>
        <p:spPr>
          <a:xfrm>
            <a:off x="6351675" y="3290161"/>
            <a:ext cx="209072" cy="528249"/>
          </a:xfrm>
          <a:prstGeom prst="rect">
            <a:avLst/>
          </a:prstGeom>
        </p:spPr>
      </p:pic>
      <p:pic>
        <p:nvPicPr>
          <p:cNvPr id="17" name="Immagine 3" descr="Immagine che contiene diagramma&#10;&#10;Descrizione generata automaticamente">
            <a:extLst>
              <a:ext uri="{FF2B5EF4-FFF2-40B4-BE49-F238E27FC236}">
                <a16:creationId xmlns:a16="http://schemas.microsoft.com/office/drawing/2014/main" id="{275B7D24-FCB5-6AAE-D935-19CC0EBE289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82450" t="-1923" r="9437" b="1923"/>
          <a:stretch/>
        </p:blipFill>
        <p:spPr>
          <a:xfrm>
            <a:off x="6726796" y="3339884"/>
            <a:ext cx="222690" cy="471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76980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1D6592CA-3AEF-9245-9030-A69744F573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003" y="4970250"/>
            <a:ext cx="7823997" cy="744750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E47DEB7E-F71D-D84F-9011-B56FE9D816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1780" t="23069"/>
          <a:stretch/>
        </p:blipFill>
        <p:spPr>
          <a:xfrm>
            <a:off x="-27864" y="0"/>
            <a:ext cx="9144000" cy="838560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7143AF52-E038-704E-8B38-1D351568BE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1785" y="140994"/>
            <a:ext cx="1467464" cy="655118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11981F73-4EE0-514F-B43A-E709FADE36F0}"/>
              </a:ext>
            </a:extLst>
          </p:cNvPr>
          <p:cNvSpPr txBox="1"/>
          <p:nvPr/>
        </p:nvSpPr>
        <p:spPr>
          <a:xfrm>
            <a:off x="81740" y="139158"/>
            <a:ext cx="8094235" cy="55399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sz="3000" b="1">
                <a:solidFill>
                  <a:schemeClr val="bg1"/>
                </a:solidFill>
                <a:latin typeface="+mj-lt"/>
              </a:rPr>
              <a:t>RESULTS: synthetic timeseries 1-TD</a:t>
            </a:r>
            <a:endParaRPr lang="it-IT"/>
          </a:p>
        </p:txBody>
      </p:sp>
      <p:sp>
        <p:nvSpPr>
          <p:cNvPr id="13" name="Segnaposto numero diapositiva 12">
            <a:extLst>
              <a:ext uri="{FF2B5EF4-FFF2-40B4-BE49-F238E27FC236}">
                <a16:creationId xmlns:a16="http://schemas.microsoft.com/office/drawing/2014/main" id="{EFFCE501-846A-3E4D-8BB3-296EF5F9C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FD6AA-E63A-A446-AE74-D7B2F3293778}" type="slidenum">
              <a:rPr lang="en-GB" smtClean="0"/>
              <a:t>61</a:t>
            </a:fld>
            <a:endParaRPr lang="en-GB"/>
          </a:p>
        </p:txBody>
      </p:sp>
      <p:pic>
        <p:nvPicPr>
          <p:cNvPr id="2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3DE753C2-54E8-C64D-A715-A0CBAA0CDB1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32780"/>
          <a:stretch/>
        </p:blipFill>
        <p:spPr>
          <a:xfrm>
            <a:off x="487106" y="854566"/>
            <a:ext cx="7811062" cy="38023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2383109-2A59-ACE0-A922-88F1CE9EB556}"/>
              </a:ext>
            </a:extLst>
          </p:cNvPr>
          <p:cNvSpPr txBox="1"/>
          <p:nvPr/>
        </p:nvSpPr>
        <p:spPr>
          <a:xfrm>
            <a:off x="559203" y="4657021"/>
            <a:ext cx="515749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>
                <a:cs typeface="Calibri"/>
              </a:rPr>
              <a:t>Histograms of posteriors for the different parameters with the prior distributions</a:t>
            </a:r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8A74CD-DEE1-9365-A8F1-4E240D2090B8}"/>
              </a:ext>
            </a:extLst>
          </p:cNvPr>
          <p:cNvSpPr txBox="1"/>
          <p:nvPr/>
        </p:nvSpPr>
        <p:spPr>
          <a:xfrm>
            <a:off x="7749794" y="1244371"/>
            <a:ext cx="140197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900">
                <a:cs typeface="Calibri" panose="020F0502020204030204"/>
              </a:rPr>
              <a:t>           Posterior</a:t>
            </a:r>
            <a:endParaRPr lang="en-US" sz="900">
              <a:cs typeface="Calibri"/>
            </a:endParaRPr>
          </a:p>
          <a:p>
            <a:r>
              <a:rPr lang="en-GB" sz="900">
                <a:cs typeface="Calibri" panose="020F0502020204030204"/>
              </a:rPr>
              <a:t>           Prior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8B8D793-CA8C-4089-652C-3A1B6475D384}"/>
              </a:ext>
            </a:extLst>
          </p:cNvPr>
          <p:cNvCxnSpPr/>
          <p:nvPr/>
        </p:nvCxnSpPr>
        <p:spPr>
          <a:xfrm flipV="1">
            <a:off x="7810785" y="1357604"/>
            <a:ext cx="258289" cy="221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94822C9-DC78-0C8D-8E8C-1BC461E1D5BA}"/>
              </a:ext>
            </a:extLst>
          </p:cNvPr>
          <p:cNvCxnSpPr>
            <a:cxnSpLocks/>
          </p:cNvCxnSpPr>
          <p:nvPr/>
        </p:nvCxnSpPr>
        <p:spPr>
          <a:xfrm flipV="1">
            <a:off x="7810784" y="1503394"/>
            <a:ext cx="258289" cy="221"/>
          </a:xfrm>
          <a:prstGeom prst="straightConnector1">
            <a:avLst/>
          </a:prstGeom>
          <a:ln w="28575">
            <a:solidFill>
              <a:srgbClr val="27E67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77C57E55-E81E-20E2-7F3E-C2A783AB7E72}"/>
              </a:ext>
            </a:extLst>
          </p:cNvPr>
          <p:cNvSpPr txBox="1"/>
          <p:nvPr/>
        </p:nvSpPr>
        <p:spPr>
          <a:xfrm>
            <a:off x="2400223" y="1816375"/>
            <a:ext cx="828982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it-IT" sz="1000" b="1" i="1">
                <a:solidFill>
                  <a:srgbClr val="31F50A"/>
                </a:solidFill>
                <a:latin typeface="Cambria"/>
                <a:ea typeface="Cambria"/>
                <a:cs typeface="Calibri"/>
              </a:rPr>
              <a:t>N(1,0.1)</a:t>
            </a:r>
          </a:p>
        </p:txBody>
      </p:sp>
      <p:sp>
        <p:nvSpPr>
          <p:cNvPr id="9" name="CasellaDiTesto 3">
            <a:extLst>
              <a:ext uri="{FF2B5EF4-FFF2-40B4-BE49-F238E27FC236}">
                <a16:creationId xmlns:a16="http://schemas.microsoft.com/office/drawing/2014/main" id="{187F6592-AAA2-5ED0-4999-E37590C67AFA}"/>
              </a:ext>
            </a:extLst>
          </p:cNvPr>
          <p:cNvSpPr txBox="1"/>
          <p:nvPr/>
        </p:nvSpPr>
        <p:spPr>
          <a:xfrm>
            <a:off x="4913795" y="2032916"/>
            <a:ext cx="1092302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000" b="1" i="1">
                <a:solidFill>
                  <a:srgbClr val="31F50A"/>
                </a:solidFill>
                <a:latin typeface="Cambria"/>
                <a:ea typeface="Cambria"/>
                <a:cs typeface="Calibri"/>
              </a:rPr>
              <a:t>   </a:t>
            </a:r>
            <a:r>
              <a:rPr lang="it-IT" sz="1100" b="1" i="1">
                <a:solidFill>
                  <a:srgbClr val="31F50A"/>
                </a:solidFill>
                <a:ea typeface="+mn-lt"/>
                <a:cs typeface="+mn-lt"/>
              </a:rPr>
              <a:t>Γ</a:t>
            </a:r>
            <a:r>
              <a:rPr lang="it-IT" sz="1000" b="1" i="1">
                <a:solidFill>
                  <a:srgbClr val="31F50A"/>
                </a:solidFill>
                <a:latin typeface="Cambria"/>
                <a:ea typeface="Cambria"/>
                <a:cs typeface="Calibri"/>
              </a:rPr>
              <a:t>(1,1)</a:t>
            </a:r>
            <a:endParaRPr lang="it-IT"/>
          </a:p>
        </p:txBody>
      </p:sp>
      <p:sp>
        <p:nvSpPr>
          <p:cNvPr id="14" name="CasellaDiTesto 3">
            <a:extLst>
              <a:ext uri="{FF2B5EF4-FFF2-40B4-BE49-F238E27FC236}">
                <a16:creationId xmlns:a16="http://schemas.microsoft.com/office/drawing/2014/main" id="{654E9209-65F0-ED59-40B4-7FDDB3794BD3}"/>
              </a:ext>
            </a:extLst>
          </p:cNvPr>
          <p:cNvSpPr txBox="1"/>
          <p:nvPr/>
        </p:nvSpPr>
        <p:spPr>
          <a:xfrm>
            <a:off x="7687109" y="1986211"/>
            <a:ext cx="828982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it-IT" sz="1000" b="1" i="1">
                <a:solidFill>
                  <a:srgbClr val="31F50A"/>
                </a:solidFill>
                <a:latin typeface="Cambria"/>
                <a:ea typeface="Cambria"/>
                <a:cs typeface="Calibri"/>
              </a:rPr>
              <a:t>U(0,1)</a:t>
            </a:r>
          </a:p>
        </p:txBody>
      </p:sp>
      <p:sp>
        <p:nvSpPr>
          <p:cNvPr id="15" name="CasellaDiTesto 3">
            <a:extLst>
              <a:ext uri="{FF2B5EF4-FFF2-40B4-BE49-F238E27FC236}">
                <a16:creationId xmlns:a16="http://schemas.microsoft.com/office/drawing/2014/main" id="{9F27F6BB-8855-1D9B-F609-9BD401270CEC}"/>
              </a:ext>
            </a:extLst>
          </p:cNvPr>
          <p:cNvSpPr txBox="1"/>
          <p:nvPr/>
        </p:nvSpPr>
        <p:spPr>
          <a:xfrm>
            <a:off x="2492869" y="3854413"/>
            <a:ext cx="828982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it-IT" sz="1000" b="1" i="1">
                <a:solidFill>
                  <a:srgbClr val="31F50A"/>
                </a:solidFill>
                <a:latin typeface="Cambria"/>
                <a:ea typeface="Cambria"/>
                <a:cs typeface="Calibri"/>
              </a:rPr>
              <a:t>N(10,1)</a:t>
            </a:r>
          </a:p>
        </p:txBody>
      </p:sp>
      <p:sp>
        <p:nvSpPr>
          <p:cNvPr id="16" name="CasellaDiTesto 3">
            <a:extLst>
              <a:ext uri="{FF2B5EF4-FFF2-40B4-BE49-F238E27FC236}">
                <a16:creationId xmlns:a16="http://schemas.microsoft.com/office/drawing/2014/main" id="{4CE4D2C5-E644-AC16-8F29-F4B5C4A890A0}"/>
              </a:ext>
            </a:extLst>
          </p:cNvPr>
          <p:cNvSpPr txBox="1"/>
          <p:nvPr/>
        </p:nvSpPr>
        <p:spPr>
          <a:xfrm>
            <a:off x="5096299" y="3939332"/>
            <a:ext cx="828982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it-IT" sz="1000" b="1" i="1">
                <a:solidFill>
                  <a:srgbClr val="31F50A"/>
                </a:solidFill>
                <a:latin typeface="Cambria"/>
                <a:ea typeface="Cambria"/>
                <a:cs typeface="Calibri"/>
              </a:rPr>
              <a:t>N(2,0.1)</a:t>
            </a:r>
          </a:p>
        </p:txBody>
      </p:sp>
      <p:sp>
        <p:nvSpPr>
          <p:cNvPr id="19" name="CasellaDiTesto 3">
            <a:extLst>
              <a:ext uri="{FF2B5EF4-FFF2-40B4-BE49-F238E27FC236}">
                <a16:creationId xmlns:a16="http://schemas.microsoft.com/office/drawing/2014/main" id="{FDA3E1FD-3850-98DD-2BEE-96F85F1C8DCB}"/>
              </a:ext>
            </a:extLst>
          </p:cNvPr>
          <p:cNvSpPr txBox="1"/>
          <p:nvPr/>
        </p:nvSpPr>
        <p:spPr>
          <a:xfrm>
            <a:off x="7750614" y="3939331"/>
            <a:ext cx="828982" cy="53860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100" b="1" i="1">
                <a:solidFill>
                  <a:srgbClr val="31F50A"/>
                </a:solidFill>
                <a:ea typeface="+mn-lt"/>
                <a:cs typeface="+mn-lt"/>
              </a:rPr>
              <a:t>Γ</a:t>
            </a:r>
            <a:r>
              <a:rPr lang="it-IT" sz="1000" b="1" i="1">
                <a:solidFill>
                  <a:srgbClr val="31F50A"/>
                </a:solidFill>
                <a:ea typeface="+mn-lt"/>
                <a:cs typeface="+mn-lt"/>
              </a:rPr>
              <a:t>(1,1)</a:t>
            </a:r>
            <a:endParaRPr lang="en-US">
              <a:ea typeface="+mn-lt"/>
              <a:cs typeface="+mn-lt"/>
            </a:endParaRPr>
          </a:p>
          <a:p>
            <a:pPr algn="l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9939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1D6592CA-3AEF-9245-9030-A69744F573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003" y="4970250"/>
            <a:ext cx="7823997" cy="744750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E47DEB7E-F71D-D84F-9011-B56FE9D816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1780" t="23069"/>
          <a:stretch/>
        </p:blipFill>
        <p:spPr>
          <a:xfrm>
            <a:off x="-27864" y="0"/>
            <a:ext cx="9144000" cy="838560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7143AF52-E038-704E-8B38-1D351568BE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1785" y="140994"/>
            <a:ext cx="1467464" cy="655118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11981F73-4EE0-514F-B43A-E709FADE36F0}"/>
              </a:ext>
            </a:extLst>
          </p:cNvPr>
          <p:cNvSpPr txBox="1"/>
          <p:nvPr/>
        </p:nvSpPr>
        <p:spPr>
          <a:xfrm>
            <a:off x="90600" y="139158"/>
            <a:ext cx="8094235" cy="55399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sz="3000" b="1">
                <a:solidFill>
                  <a:schemeClr val="bg1"/>
                </a:solidFill>
                <a:latin typeface="+mj-lt"/>
              </a:rPr>
              <a:t>RESULTS: synthetic timeseries 1-STAN</a:t>
            </a:r>
            <a:endParaRPr lang="it-IT"/>
          </a:p>
        </p:txBody>
      </p:sp>
      <p:sp>
        <p:nvSpPr>
          <p:cNvPr id="13" name="Segnaposto numero diapositiva 12">
            <a:extLst>
              <a:ext uri="{FF2B5EF4-FFF2-40B4-BE49-F238E27FC236}">
                <a16:creationId xmlns:a16="http://schemas.microsoft.com/office/drawing/2014/main" id="{EFFCE501-846A-3E4D-8BB3-296EF5F9C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FD6AA-E63A-A446-AE74-D7B2F3293778}" type="slidenum">
              <a:rPr lang="en-GB" smtClean="0"/>
              <a:t>62</a:t>
            </a:fld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0FE3B9-8A25-E0DF-EABD-EE2C9A07CFB5}"/>
              </a:ext>
            </a:extLst>
          </p:cNvPr>
          <p:cNvSpPr txBox="1"/>
          <p:nvPr/>
        </p:nvSpPr>
        <p:spPr>
          <a:xfrm>
            <a:off x="5043503" y="3787027"/>
            <a:ext cx="4576379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GB">
                <a:cs typeface="Calibri" panose="020F0502020204030204"/>
              </a:rPr>
              <a:t>Sinusoidal signal corruption</a:t>
            </a:r>
          </a:p>
          <a:p>
            <a:pPr marL="285750" indent="-285750">
              <a:buFont typeface="Arial"/>
              <a:buChar char="•"/>
            </a:pPr>
            <a:endParaRPr lang="en-GB"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r>
              <a:rPr lang="en-GB">
                <a:cs typeface="Calibri" panose="020F0502020204030204"/>
              </a:rPr>
              <a:t>Clear difference between original and denoised data</a:t>
            </a:r>
          </a:p>
        </p:txBody>
      </p:sp>
      <p:pic>
        <p:nvPicPr>
          <p:cNvPr id="4" name="Picture 9" descr="Background pattern&#10;&#10;Description automatically generated">
            <a:extLst>
              <a:ext uri="{FF2B5EF4-FFF2-40B4-BE49-F238E27FC236}">
                <a16:creationId xmlns:a16="http://schemas.microsoft.com/office/drawing/2014/main" id="{86C1781D-FCC2-D58E-4BC7-D063ACC8A5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39561" y="882041"/>
            <a:ext cx="4705523" cy="2816878"/>
          </a:xfrm>
          <a:prstGeom prst="rect">
            <a:avLst/>
          </a:prstGeom>
        </p:spPr>
      </p:pic>
      <p:pic>
        <p:nvPicPr>
          <p:cNvPr id="10" name="Picture 11" descr="Calendar&#10;&#10;Description automatically generated">
            <a:extLst>
              <a:ext uri="{FF2B5EF4-FFF2-40B4-BE49-F238E27FC236}">
                <a16:creationId xmlns:a16="http://schemas.microsoft.com/office/drawing/2014/main" id="{D5DED0E0-90D1-C5F1-6575-9720F542563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9455"/>
          <a:stretch/>
        </p:blipFill>
        <p:spPr>
          <a:xfrm>
            <a:off x="18624" y="801989"/>
            <a:ext cx="4067959" cy="2362071"/>
          </a:xfrm>
          <a:prstGeom prst="rect">
            <a:avLst/>
          </a:prstGeom>
        </p:spPr>
      </p:pic>
      <p:pic>
        <p:nvPicPr>
          <p:cNvPr id="12" name="Picture 11" descr="Calendar&#10;&#10;Description automatically generated">
            <a:extLst>
              <a:ext uri="{FF2B5EF4-FFF2-40B4-BE49-F238E27FC236}">
                <a16:creationId xmlns:a16="http://schemas.microsoft.com/office/drawing/2014/main" id="{FBE9635E-B95A-FF8A-1F6A-F9CA2780F3E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-438" t="-857" r="49869" b="856"/>
          <a:stretch/>
        </p:blipFill>
        <p:spPr>
          <a:xfrm>
            <a:off x="168390" y="3157297"/>
            <a:ext cx="4058383" cy="2362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13956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1D6592CA-3AEF-9245-9030-A69744F573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003" y="4970250"/>
            <a:ext cx="7823997" cy="744750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E47DEB7E-F71D-D84F-9011-B56FE9D816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1780" t="23069"/>
          <a:stretch/>
        </p:blipFill>
        <p:spPr>
          <a:xfrm>
            <a:off x="-27864" y="0"/>
            <a:ext cx="9144000" cy="838560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7143AF52-E038-704E-8B38-1D351568BE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1785" y="140994"/>
            <a:ext cx="1467464" cy="655118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11981F73-4EE0-514F-B43A-E709FADE36F0}"/>
              </a:ext>
            </a:extLst>
          </p:cNvPr>
          <p:cNvSpPr txBox="1"/>
          <p:nvPr/>
        </p:nvSpPr>
        <p:spPr>
          <a:xfrm>
            <a:off x="90600" y="139158"/>
            <a:ext cx="8094235" cy="55399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sz="3000" b="1">
                <a:solidFill>
                  <a:schemeClr val="bg1"/>
                </a:solidFill>
                <a:latin typeface="+mj-lt"/>
              </a:rPr>
              <a:t>RESULTS: synthetic timeseries 1-STAN</a:t>
            </a:r>
            <a:endParaRPr lang="it-IT"/>
          </a:p>
        </p:txBody>
      </p:sp>
      <p:sp>
        <p:nvSpPr>
          <p:cNvPr id="13" name="Segnaposto numero diapositiva 12">
            <a:extLst>
              <a:ext uri="{FF2B5EF4-FFF2-40B4-BE49-F238E27FC236}">
                <a16:creationId xmlns:a16="http://schemas.microsoft.com/office/drawing/2014/main" id="{EFFCE501-846A-3E4D-8BB3-296EF5F9C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FD6AA-E63A-A446-AE74-D7B2F3293778}" type="slidenum">
              <a:rPr lang="en-GB" smtClean="0"/>
              <a:t>63</a:t>
            </a:fld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0FE3B9-8A25-E0DF-EABD-EE2C9A07CFB5}"/>
              </a:ext>
            </a:extLst>
          </p:cNvPr>
          <p:cNvSpPr txBox="1"/>
          <p:nvPr/>
        </p:nvSpPr>
        <p:spPr>
          <a:xfrm>
            <a:off x="4963661" y="3190315"/>
            <a:ext cx="4398649" cy="224676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GB">
                <a:ea typeface="+mn-lt"/>
                <a:cs typeface="+mn-lt"/>
              </a:rPr>
              <a:t>Chains are our way to check the inference's goodness</a:t>
            </a:r>
            <a:endParaRPr lang="en-GB"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endParaRPr lang="en-GB"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r>
              <a:rPr lang="en-GB" sz="2400" baseline="-25000">
                <a:cs typeface="Calibri" panose="020F0502020204030204"/>
              </a:rPr>
              <a:t>Chains for </a:t>
            </a:r>
            <a:r>
              <a:rPr lang="en-GB" sz="2400" baseline="-25000">
                <a:ea typeface="+mn-lt"/>
                <a:cs typeface="+mn-lt"/>
              </a:rPr>
              <a:t> </a:t>
            </a:r>
            <a:r>
              <a:rPr lang="en-GB" sz="2400" b="1" baseline="-25000"/>
              <a:t>𝜉</a:t>
            </a:r>
            <a:r>
              <a:rPr lang="en-GB" sz="1200" baseline="-25000"/>
              <a:t>mean</a:t>
            </a:r>
            <a:r>
              <a:rPr lang="en-GB"/>
              <a:t> </a:t>
            </a:r>
            <a:r>
              <a:rPr lang="en-GB" sz="2400" baseline="-25000">
                <a:ea typeface="+mn-lt"/>
                <a:cs typeface="+mn-lt"/>
              </a:rPr>
              <a:t>,  </a:t>
            </a:r>
            <a:r>
              <a:rPr lang="en-GB" sz="2800" b="1" baseline="-25000">
                <a:solidFill>
                  <a:srgbClr val="202122"/>
                </a:solidFill>
                <a:ea typeface="+mn-lt"/>
                <a:cs typeface="+mn-lt"/>
              </a:rPr>
              <a:t>γ</a:t>
            </a:r>
            <a:r>
              <a:rPr lang="en-GB" sz="3600" baseline="-25000">
                <a:ea typeface="+mn-lt"/>
                <a:cs typeface="+mn-lt"/>
              </a:rPr>
              <a:t> </a:t>
            </a:r>
            <a:r>
              <a:rPr lang="en-GB" sz="2400" baseline="-25000">
                <a:ea typeface="+mn-lt"/>
                <a:cs typeface="+mn-lt"/>
              </a:rPr>
              <a:t>and </a:t>
            </a:r>
            <a:r>
              <a:rPr lang="en-GB" sz="2800" b="1" baseline="-25000">
                <a:solidFill>
                  <a:srgbClr val="202122"/>
                </a:solidFill>
                <a:ea typeface="+mn-lt"/>
                <a:cs typeface="+mn-lt"/>
              </a:rPr>
              <a:t>σ </a:t>
            </a:r>
            <a:r>
              <a:rPr lang="en-GB" sz="2400" baseline="-25000">
                <a:ea typeface="+mn-lt"/>
                <a:cs typeface="+mn-lt"/>
              </a:rPr>
              <a:t> for OU process</a:t>
            </a:r>
            <a:endParaRPr lang="en-GB" sz="2400">
              <a:ea typeface="+mn-lt"/>
              <a:cs typeface="+mn-lt"/>
            </a:endParaRPr>
          </a:p>
          <a:p>
            <a:endParaRPr lang="en-GB">
              <a:cs typeface="Calibri" panose="020F0502020204030204"/>
            </a:endParaRPr>
          </a:p>
          <a:p>
            <a:pPr algn="ctr">
              <a:buFont typeface="Arial"/>
              <a:buChar char="•"/>
            </a:pPr>
            <a:endParaRPr lang="en-GB" baseline="-25000">
              <a:solidFill>
                <a:srgbClr val="000000"/>
              </a:solidFill>
              <a:ea typeface="+mn-lt"/>
              <a:cs typeface="+mn-lt"/>
            </a:endParaRPr>
          </a:p>
          <a:p>
            <a:pPr marL="285750" indent="-285750" algn="ctr">
              <a:buFont typeface="Arial"/>
              <a:buChar char="•"/>
            </a:pPr>
            <a:endParaRPr lang="en-GB" sz="1600" baseline="-25000">
              <a:solidFill>
                <a:srgbClr val="000000"/>
              </a:solidFill>
              <a:ea typeface="+mn-lt"/>
              <a:cs typeface="+mn-lt"/>
            </a:endParaRPr>
          </a:p>
          <a:p>
            <a:pPr marL="285750" indent="-285750" algn="ctr">
              <a:buFont typeface="Arial"/>
              <a:buChar char="•"/>
            </a:pPr>
            <a:endParaRPr lang="en-GB" sz="1600" baseline="-25000">
              <a:solidFill>
                <a:srgbClr val="202122"/>
              </a:solidFill>
              <a:ea typeface="+mn-lt"/>
              <a:cs typeface="+mn-lt"/>
            </a:endParaRPr>
          </a:p>
          <a:p>
            <a:pPr algn="ctr"/>
            <a:endParaRPr lang="en-GB" sz="1600" baseline="-25000">
              <a:solidFill>
                <a:srgbClr val="202122"/>
              </a:solidFill>
              <a:ea typeface="+mn-lt"/>
              <a:cs typeface="+mn-lt"/>
            </a:endParaRPr>
          </a:p>
        </p:txBody>
      </p:sp>
      <p:pic>
        <p:nvPicPr>
          <p:cNvPr id="2" name="Picture 4" descr="A picture containing chart&#10;&#10;Description automatically generated">
            <a:extLst>
              <a:ext uri="{FF2B5EF4-FFF2-40B4-BE49-F238E27FC236}">
                <a16:creationId xmlns:a16="http://schemas.microsoft.com/office/drawing/2014/main" id="{ACBA4134-8D79-29B0-E36B-BFC7B11A9F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842" y="3195682"/>
            <a:ext cx="4748350" cy="2010285"/>
          </a:xfrm>
          <a:prstGeom prst="rect">
            <a:avLst/>
          </a:prstGeom>
        </p:spPr>
      </p:pic>
      <p:pic>
        <p:nvPicPr>
          <p:cNvPr id="5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4F753B73-6F77-4F5A-BC84-C0961A6D88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27448" y="1071787"/>
            <a:ext cx="4136768" cy="1848157"/>
          </a:xfrm>
          <a:prstGeom prst="rect">
            <a:avLst/>
          </a:prstGeom>
        </p:spPr>
      </p:pic>
      <p:pic>
        <p:nvPicPr>
          <p:cNvPr id="7" name="Picture 9" descr="Graphical user interface, scatter chart&#10;&#10;Description automatically generated">
            <a:extLst>
              <a:ext uri="{FF2B5EF4-FFF2-40B4-BE49-F238E27FC236}">
                <a16:creationId xmlns:a16="http://schemas.microsoft.com/office/drawing/2014/main" id="{EE50EBE4-1219-07CB-01AF-86660001B0E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716" y="1076535"/>
            <a:ext cx="4806647" cy="1857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35784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1D6592CA-3AEF-9245-9030-A69744F573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003" y="4970250"/>
            <a:ext cx="7823997" cy="744750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E47DEB7E-F71D-D84F-9011-B56FE9D816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1780" t="23069"/>
          <a:stretch/>
        </p:blipFill>
        <p:spPr>
          <a:xfrm>
            <a:off x="-27864" y="0"/>
            <a:ext cx="9144000" cy="838560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7143AF52-E038-704E-8B38-1D351568BE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1785" y="140994"/>
            <a:ext cx="1467464" cy="655118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11981F73-4EE0-514F-B43A-E709FADE36F0}"/>
              </a:ext>
            </a:extLst>
          </p:cNvPr>
          <p:cNvSpPr txBox="1"/>
          <p:nvPr/>
        </p:nvSpPr>
        <p:spPr>
          <a:xfrm>
            <a:off x="81740" y="139158"/>
            <a:ext cx="8094235" cy="55399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sz="3000" b="1">
                <a:solidFill>
                  <a:schemeClr val="bg1"/>
                </a:solidFill>
                <a:latin typeface="+mj-lt"/>
              </a:rPr>
              <a:t>RESULTS: synthetic timeseries 1-STAN</a:t>
            </a:r>
            <a:endParaRPr lang="it-IT">
              <a:solidFill>
                <a:schemeClr val="bg1"/>
              </a:solidFill>
            </a:endParaRPr>
          </a:p>
        </p:txBody>
      </p:sp>
      <p:sp>
        <p:nvSpPr>
          <p:cNvPr id="13" name="Segnaposto numero diapositiva 12">
            <a:extLst>
              <a:ext uri="{FF2B5EF4-FFF2-40B4-BE49-F238E27FC236}">
                <a16:creationId xmlns:a16="http://schemas.microsoft.com/office/drawing/2014/main" id="{EFFCE501-846A-3E4D-8BB3-296EF5F9C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FD6AA-E63A-A446-AE74-D7B2F3293778}" type="slidenum">
              <a:rPr lang="en-GB" smtClean="0"/>
              <a:t>64</a:t>
            </a:fld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0FE3B9-8A25-E0DF-EABD-EE2C9A07CFB5}"/>
              </a:ext>
            </a:extLst>
          </p:cNvPr>
          <p:cNvSpPr txBox="1"/>
          <p:nvPr/>
        </p:nvSpPr>
        <p:spPr>
          <a:xfrm>
            <a:off x="4792038" y="2852716"/>
            <a:ext cx="4354708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GB"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endParaRPr lang="en-GB"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r>
              <a:rPr lang="en-GB">
                <a:cs typeface="Calibri" panose="020F0502020204030204"/>
              </a:rPr>
              <a:t>Chains for A,     ,   </a:t>
            </a:r>
          </a:p>
          <a:p>
            <a:endParaRPr lang="en-GB"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endParaRPr lang="en-GB">
              <a:ea typeface="+mn-lt"/>
              <a:cs typeface="+mn-lt"/>
            </a:endParaRPr>
          </a:p>
          <a:p>
            <a:endParaRPr lang="en-GB">
              <a:cs typeface="Calibri" panose="020F0502020204030204"/>
            </a:endParaRPr>
          </a:p>
        </p:txBody>
      </p:sp>
      <p:pic>
        <p:nvPicPr>
          <p:cNvPr id="5" name="Immagine 3" descr="Immagine che contiene diagramma&#10;&#10;Descrizione generata automaticamente">
            <a:extLst>
              <a:ext uri="{FF2B5EF4-FFF2-40B4-BE49-F238E27FC236}">
                <a16:creationId xmlns:a16="http://schemas.microsoft.com/office/drawing/2014/main" id="{3A095489-69F5-E820-3EDE-B078D278DB6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0681" t="-13325" r="32198" b="218"/>
          <a:stretch/>
        </p:blipFill>
        <p:spPr>
          <a:xfrm>
            <a:off x="6351675" y="3290161"/>
            <a:ext cx="209072" cy="528249"/>
          </a:xfrm>
          <a:prstGeom prst="rect">
            <a:avLst/>
          </a:prstGeom>
        </p:spPr>
      </p:pic>
      <p:pic>
        <p:nvPicPr>
          <p:cNvPr id="17" name="Immagine 3" descr="Immagine che contiene diagramma&#10;&#10;Descrizione generata automaticamente">
            <a:extLst>
              <a:ext uri="{FF2B5EF4-FFF2-40B4-BE49-F238E27FC236}">
                <a16:creationId xmlns:a16="http://schemas.microsoft.com/office/drawing/2014/main" id="{275B7D24-FCB5-6AAE-D935-19CC0EBE289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2450" t="-1923" r="9437" b="1923"/>
          <a:stretch/>
        </p:blipFill>
        <p:spPr>
          <a:xfrm>
            <a:off x="6726796" y="3339884"/>
            <a:ext cx="222690" cy="471577"/>
          </a:xfrm>
          <a:prstGeom prst="rect">
            <a:avLst/>
          </a:prstGeom>
        </p:spPr>
      </p:pic>
      <p:pic>
        <p:nvPicPr>
          <p:cNvPr id="2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ACF84A41-6232-DD1D-58C0-B8B646F297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987" y="3085135"/>
            <a:ext cx="4824798" cy="2070533"/>
          </a:xfrm>
          <a:prstGeom prst="rect">
            <a:avLst/>
          </a:prstGeom>
        </p:spPr>
      </p:pic>
      <p:pic>
        <p:nvPicPr>
          <p:cNvPr id="7" name="Picture 9" descr="Chart, scatter chart&#10;&#10;Description automatically generated">
            <a:extLst>
              <a:ext uri="{FF2B5EF4-FFF2-40B4-BE49-F238E27FC236}">
                <a16:creationId xmlns:a16="http://schemas.microsoft.com/office/drawing/2014/main" id="{153DE34B-6F56-35F5-4FA9-CAD75AA2FC6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31916" y="976833"/>
            <a:ext cx="4259933" cy="2026487"/>
          </a:xfrm>
          <a:prstGeom prst="rect">
            <a:avLst/>
          </a:prstGeom>
        </p:spPr>
      </p:pic>
      <p:pic>
        <p:nvPicPr>
          <p:cNvPr id="10" name="Picture 11" descr="Chart, scatter chart&#10;&#10;Description automatically generated">
            <a:extLst>
              <a:ext uri="{FF2B5EF4-FFF2-40B4-BE49-F238E27FC236}">
                <a16:creationId xmlns:a16="http://schemas.microsoft.com/office/drawing/2014/main" id="{83ED4CCF-AB5F-3044-47C7-F5DD5AD2F4D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438" y="968676"/>
            <a:ext cx="4765339" cy="1998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6805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9" descr="Chart, histogram&#10;&#10;Description automatically generated">
            <a:extLst>
              <a:ext uri="{FF2B5EF4-FFF2-40B4-BE49-F238E27FC236}">
                <a16:creationId xmlns:a16="http://schemas.microsoft.com/office/drawing/2014/main" id="{5BA31F48-9409-34E0-3AAC-8A9B53FC5C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316" y="834550"/>
            <a:ext cx="7146065" cy="3976311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1D6592CA-3AEF-9245-9030-A69744F573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0003" y="4970250"/>
            <a:ext cx="7823997" cy="744750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E47DEB7E-F71D-D84F-9011-B56FE9D816E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1780" t="23069"/>
          <a:stretch/>
        </p:blipFill>
        <p:spPr>
          <a:xfrm>
            <a:off x="-27864" y="0"/>
            <a:ext cx="9144000" cy="838560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7143AF52-E038-704E-8B38-1D351568BE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1785" y="140994"/>
            <a:ext cx="1467464" cy="655118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11981F73-4EE0-514F-B43A-E709FADE36F0}"/>
              </a:ext>
            </a:extLst>
          </p:cNvPr>
          <p:cNvSpPr txBox="1"/>
          <p:nvPr/>
        </p:nvSpPr>
        <p:spPr>
          <a:xfrm>
            <a:off x="81740" y="139158"/>
            <a:ext cx="8094235" cy="55399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sz="3000" b="1">
                <a:solidFill>
                  <a:schemeClr val="bg1"/>
                </a:solidFill>
                <a:latin typeface="+mj-lt"/>
              </a:rPr>
              <a:t>RESULTS: synthetic timeseries 1-STAN</a:t>
            </a:r>
            <a:endParaRPr lang="it-IT"/>
          </a:p>
        </p:txBody>
      </p:sp>
      <p:sp>
        <p:nvSpPr>
          <p:cNvPr id="13" name="Segnaposto numero diapositiva 12">
            <a:extLst>
              <a:ext uri="{FF2B5EF4-FFF2-40B4-BE49-F238E27FC236}">
                <a16:creationId xmlns:a16="http://schemas.microsoft.com/office/drawing/2014/main" id="{EFFCE501-846A-3E4D-8BB3-296EF5F9C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FD6AA-E63A-A446-AE74-D7B2F3293778}" type="slidenum">
              <a:rPr lang="en-GB" smtClean="0"/>
              <a:t>65</a:t>
            </a:fld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383109-2A59-ACE0-A922-88F1CE9EB556}"/>
              </a:ext>
            </a:extLst>
          </p:cNvPr>
          <p:cNvSpPr txBox="1"/>
          <p:nvPr/>
        </p:nvSpPr>
        <p:spPr>
          <a:xfrm>
            <a:off x="542215" y="4801382"/>
            <a:ext cx="515749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>
                <a:cs typeface="Calibri"/>
              </a:rPr>
              <a:t>Histograms of posteriors for the different parameters with the prior distributions</a:t>
            </a:r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8A74CD-DEE1-9365-A8F1-4E240D2090B8}"/>
              </a:ext>
            </a:extLst>
          </p:cNvPr>
          <p:cNvSpPr txBox="1"/>
          <p:nvPr/>
        </p:nvSpPr>
        <p:spPr>
          <a:xfrm>
            <a:off x="7749794" y="1244371"/>
            <a:ext cx="140197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900">
                <a:cs typeface="Calibri" panose="020F0502020204030204"/>
              </a:rPr>
              <a:t>           Posterior</a:t>
            </a:r>
            <a:endParaRPr lang="en-US" sz="900">
              <a:cs typeface="Calibri"/>
            </a:endParaRPr>
          </a:p>
          <a:p>
            <a:r>
              <a:rPr lang="en-GB" sz="900">
                <a:cs typeface="Calibri" panose="020F0502020204030204"/>
              </a:rPr>
              <a:t>           Prior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8B8D793-CA8C-4089-652C-3A1B6475D384}"/>
              </a:ext>
            </a:extLst>
          </p:cNvPr>
          <p:cNvCxnSpPr/>
          <p:nvPr/>
        </p:nvCxnSpPr>
        <p:spPr>
          <a:xfrm flipV="1">
            <a:off x="7810785" y="1357604"/>
            <a:ext cx="258289" cy="221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94822C9-DC78-0C8D-8E8C-1BC461E1D5BA}"/>
              </a:ext>
            </a:extLst>
          </p:cNvPr>
          <p:cNvCxnSpPr>
            <a:cxnSpLocks/>
          </p:cNvCxnSpPr>
          <p:nvPr/>
        </p:nvCxnSpPr>
        <p:spPr>
          <a:xfrm flipV="1">
            <a:off x="7810784" y="1503394"/>
            <a:ext cx="258289" cy="221"/>
          </a:xfrm>
          <a:prstGeom prst="straightConnector1">
            <a:avLst/>
          </a:prstGeom>
          <a:ln w="28575">
            <a:solidFill>
              <a:srgbClr val="27E67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77C57E55-E81E-20E2-7F3E-C2A783AB7E72}"/>
              </a:ext>
            </a:extLst>
          </p:cNvPr>
          <p:cNvSpPr txBox="1"/>
          <p:nvPr/>
        </p:nvSpPr>
        <p:spPr>
          <a:xfrm>
            <a:off x="2026479" y="2291917"/>
            <a:ext cx="828982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it-IT" sz="1000" b="1" i="1">
                <a:solidFill>
                  <a:srgbClr val="31F50A"/>
                </a:solidFill>
                <a:latin typeface="Cambria"/>
                <a:ea typeface="Cambria"/>
                <a:cs typeface="Calibri"/>
              </a:rPr>
              <a:t>N(1,0.1)</a:t>
            </a:r>
          </a:p>
        </p:txBody>
      </p:sp>
      <p:sp>
        <p:nvSpPr>
          <p:cNvPr id="9" name="CasellaDiTesto 3">
            <a:extLst>
              <a:ext uri="{FF2B5EF4-FFF2-40B4-BE49-F238E27FC236}">
                <a16:creationId xmlns:a16="http://schemas.microsoft.com/office/drawing/2014/main" id="{187F6592-AAA2-5ED0-4999-E37590C67AFA}"/>
              </a:ext>
            </a:extLst>
          </p:cNvPr>
          <p:cNvSpPr txBox="1"/>
          <p:nvPr/>
        </p:nvSpPr>
        <p:spPr>
          <a:xfrm>
            <a:off x="4302205" y="2279179"/>
            <a:ext cx="1092302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000" b="1" i="1">
                <a:solidFill>
                  <a:srgbClr val="31F50A"/>
                </a:solidFill>
                <a:latin typeface="Cambria"/>
                <a:ea typeface="Cambria"/>
                <a:cs typeface="Calibri"/>
              </a:rPr>
              <a:t>   </a:t>
            </a:r>
            <a:r>
              <a:rPr lang="it-IT" sz="1100" b="1" i="1">
                <a:solidFill>
                  <a:srgbClr val="31F50A"/>
                </a:solidFill>
                <a:ea typeface="+mn-lt"/>
                <a:cs typeface="+mn-lt"/>
              </a:rPr>
              <a:t>Γ</a:t>
            </a:r>
            <a:r>
              <a:rPr lang="it-IT" sz="1000" b="1" i="1">
                <a:solidFill>
                  <a:srgbClr val="31F50A"/>
                </a:solidFill>
                <a:latin typeface="Cambria"/>
                <a:ea typeface="Cambria"/>
                <a:cs typeface="Calibri"/>
              </a:rPr>
              <a:t>(1,1)</a:t>
            </a:r>
            <a:endParaRPr lang="it-IT"/>
          </a:p>
        </p:txBody>
      </p:sp>
      <p:sp>
        <p:nvSpPr>
          <p:cNvPr id="14" name="CasellaDiTesto 3">
            <a:extLst>
              <a:ext uri="{FF2B5EF4-FFF2-40B4-BE49-F238E27FC236}">
                <a16:creationId xmlns:a16="http://schemas.microsoft.com/office/drawing/2014/main" id="{654E9209-65F0-ED59-40B4-7FDDB3794BD3}"/>
              </a:ext>
            </a:extLst>
          </p:cNvPr>
          <p:cNvSpPr txBox="1"/>
          <p:nvPr/>
        </p:nvSpPr>
        <p:spPr>
          <a:xfrm>
            <a:off x="6544976" y="2338744"/>
            <a:ext cx="872483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it-IT" sz="1000" b="1" i="1">
                <a:solidFill>
                  <a:srgbClr val="31F50A"/>
                </a:solidFill>
                <a:latin typeface="Cambria"/>
                <a:ea typeface="Cambria"/>
                <a:cs typeface="Calibri"/>
              </a:rPr>
              <a:t>N(100,100)</a:t>
            </a:r>
          </a:p>
        </p:txBody>
      </p:sp>
      <p:sp>
        <p:nvSpPr>
          <p:cNvPr id="15" name="CasellaDiTesto 3">
            <a:extLst>
              <a:ext uri="{FF2B5EF4-FFF2-40B4-BE49-F238E27FC236}">
                <a16:creationId xmlns:a16="http://schemas.microsoft.com/office/drawing/2014/main" id="{9F27F6BB-8855-1D9B-F609-9BD401270CEC}"/>
              </a:ext>
            </a:extLst>
          </p:cNvPr>
          <p:cNvSpPr txBox="1"/>
          <p:nvPr/>
        </p:nvSpPr>
        <p:spPr>
          <a:xfrm>
            <a:off x="2028524" y="4292886"/>
            <a:ext cx="828982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it-IT" sz="1000" b="1" i="1">
                <a:solidFill>
                  <a:srgbClr val="31F50A"/>
                </a:solidFill>
                <a:latin typeface="Cambria"/>
                <a:ea typeface="Cambria"/>
                <a:cs typeface="Calibri"/>
              </a:rPr>
              <a:t>N(10,2)</a:t>
            </a:r>
          </a:p>
        </p:txBody>
      </p:sp>
      <p:sp>
        <p:nvSpPr>
          <p:cNvPr id="19" name="CasellaDiTesto 3">
            <a:extLst>
              <a:ext uri="{FF2B5EF4-FFF2-40B4-BE49-F238E27FC236}">
                <a16:creationId xmlns:a16="http://schemas.microsoft.com/office/drawing/2014/main" id="{FDA3E1FD-3850-98DD-2BEE-96F85F1C8DCB}"/>
              </a:ext>
            </a:extLst>
          </p:cNvPr>
          <p:cNvSpPr txBox="1"/>
          <p:nvPr/>
        </p:nvSpPr>
        <p:spPr>
          <a:xfrm>
            <a:off x="4519919" y="4250052"/>
            <a:ext cx="828982" cy="53860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000" b="1" i="1">
                <a:solidFill>
                  <a:srgbClr val="31F50A"/>
                </a:solidFill>
                <a:ea typeface="+mn-lt"/>
                <a:cs typeface="+mn-lt"/>
              </a:rPr>
              <a:t>N(2,1)</a:t>
            </a:r>
            <a:endParaRPr lang="en-US">
              <a:ea typeface="+mn-lt"/>
              <a:cs typeface="+mn-lt"/>
            </a:endParaRPr>
          </a:p>
          <a:p>
            <a:pPr algn="l"/>
            <a:endParaRPr lang="en-US"/>
          </a:p>
        </p:txBody>
      </p:sp>
      <p:sp>
        <p:nvSpPr>
          <p:cNvPr id="2" name="CasellaDiTesto 3">
            <a:extLst>
              <a:ext uri="{FF2B5EF4-FFF2-40B4-BE49-F238E27FC236}">
                <a16:creationId xmlns:a16="http://schemas.microsoft.com/office/drawing/2014/main" id="{15455DD0-A657-FFBB-3D31-DA1D98036CDB}"/>
              </a:ext>
            </a:extLst>
          </p:cNvPr>
          <p:cNvSpPr txBox="1"/>
          <p:nvPr/>
        </p:nvSpPr>
        <p:spPr>
          <a:xfrm>
            <a:off x="6747470" y="4253768"/>
            <a:ext cx="1092302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000" b="1" i="1">
                <a:solidFill>
                  <a:srgbClr val="31F50A"/>
                </a:solidFill>
                <a:latin typeface="Cambria"/>
                <a:ea typeface="Cambria"/>
                <a:cs typeface="Calibri"/>
              </a:rPr>
              <a:t>   </a:t>
            </a:r>
            <a:r>
              <a:rPr lang="it-IT" sz="1100" b="1" i="1">
                <a:solidFill>
                  <a:srgbClr val="31F50A"/>
                </a:solidFill>
                <a:ea typeface="+mn-lt"/>
                <a:cs typeface="+mn-lt"/>
              </a:rPr>
              <a:t>Γ</a:t>
            </a:r>
            <a:r>
              <a:rPr lang="it-IT" sz="1000" b="1" i="1">
                <a:solidFill>
                  <a:srgbClr val="31F50A"/>
                </a:solidFill>
                <a:latin typeface="Cambria"/>
                <a:ea typeface="Cambria"/>
                <a:cs typeface="Calibri"/>
              </a:rPr>
              <a:t>(1,1)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0911255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1D6592CA-3AEF-9245-9030-A69744F573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003" y="4970250"/>
            <a:ext cx="7823997" cy="744750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E47DEB7E-F71D-D84F-9011-B56FE9D816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1780" t="23069"/>
          <a:stretch/>
        </p:blipFill>
        <p:spPr>
          <a:xfrm>
            <a:off x="-27864" y="0"/>
            <a:ext cx="9144000" cy="838560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7143AF52-E038-704E-8B38-1D351568BE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1785" y="140994"/>
            <a:ext cx="1467464" cy="655118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11981F73-4EE0-514F-B43A-E709FADE36F0}"/>
              </a:ext>
            </a:extLst>
          </p:cNvPr>
          <p:cNvSpPr txBox="1"/>
          <p:nvPr/>
        </p:nvSpPr>
        <p:spPr>
          <a:xfrm>
            <a:off x="81740" y="139158"/>
            <a:ext cx="8094235" cy="55399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sz="3000" b="1">
                <a:solidFill>
                  <a:schemeClr val="bg1"/>
                </a:solidFill>
                <a:latin typeface="+mj-lt"/>
              </a:rPr>
              <a:t>RESULTS: synthetic timeseries 2-TD</a:t>
            </a:r>
            <a:endParaRPr lang="it-IT"/>
          </a:p>
        </p:txBody>
      </p:sp>
      <p:sp>
        <p:nvSpPr>
          <p:cNvPr id="13" name="Segnaposto numero diapositiva 12">
            <a:extLst>
              <a:ext uri="{FF2B5EF4-FFF2-40B4-BE49-F238E27FC236}">
                <a16:creationId xmlns:a16="http://schemas.microsoft.com/office/drawing/2014/main" id="{EFFCE501-846A-3E4D-8BB3-296EF5F9C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FD6AA-E63A-A446-AE74-D7B2F3293778}" type="slidenum">
              <a:rPr lang="en-GB" smtClean="0"/>
              <a:t>66</a:t>
            </a:fld>
            <a:endParaRPr lang="en-GB"/>
          </a:p>
        </p:txBody>
      </p:sp>
      <p:pic>
        <p:nvPicPr>
          <p:cNvPr id="2" name="Picture 4" descr="Chart, bar chart, histogram&#10;&#10;Description automatically generated">
            <a:extLst>
              <a:ext uri="{FF2B5EF4-FFF2-40B4-BE49-F238E27FC236}">
                <a16:creationId xmlns:a16="http://schemas.microsoft.com/office/drawing/2014/main" id="{BC873D49-0F6F-DD61-A506-572B91BBF0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27691" y="838288"/>
            <a:ext cx="4663263" cy="2761328"/>
          </a:xfrm>
          <a:prstGeom prst="rect">
            <a:avLst/>
          </a:prstGeom>
        </p:spPr>
      </p:pic>
      <p:pic>
        <p:nvPicPr>
          <p:cNvPr id="5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E5D69F76-3146-5371-0CA5-39566E8CB8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5275" y="3159323"/>
            <a:ext cx="3517999" cy="2286700"/>
          </a:xfrm>
          <a:prstGeom prst="rect">
            <a:avLst/>
          </a:prstGeom>
        </p:spPr>
      </p:pic>
      <p:pic>
        <p:nvPicPr>
          <p:cNvPr id="7" name="Picture 8" descr="Chart&#10;&#10;Description automatically generated">
            <a:extLst>
              <a:ext uri="{FF2B5EF4-FFF2-40B4-BE49-F238E27FC236}">
                <a16:creationId xmlns:a16="http://schemas.microsoft.com/office/drawing/2014/main" id="{76E66B62-E356-51C6-22C6-5020CF3B72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7366" y="882078"/>
            <a:ext cx="3619061" cy="235238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90FE3B9-8A25-E0DF-EABD-EE2C9A07CFB5}"/>
              </a:ext>
            </a:extLst>
          </p:cNvPr>
          <p:cNvSpPr txBox="1"/>
          <p:nvPr/>
        </p:nvSpPr>
        <p:spPr>
          <a:xfrm>
            <a:off x="3668426" y="3426809"/>
            <a:ext cx="5342004" cy="181588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GB" sz="1600">
                <a:cs typeface="Calibri" panose="020F0502020204030204"/>
              </a:rPr>
              <a:t>Random signal corruption</a:t>
            </a:r>
          </a:p>
          <a:p>
            <a:pPr marL="285750" indent="-285750">
              <a:buFont typeface="Arial"/>
              <a:buChar char="•"/>
            </a:pPr>
            <a:endParaRPr lang="en-GB" sz="1600"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r>
              <a:rPr lang="en-GB" sz="1600">
                <a:cs typeface="Calibri" panose="020F0502020204030204"/>
              </a:rPr>
              <a:t>Almost total overlapping between original and denoised data </a:t>
            </a:r>
            <a:r>
              <a:rPr lang="en-GB" sz="1600">
                <a:ea typeface="+mn-lt"/>
                <a:cs typeface="+mn-lt"/>
              </a:rPr>
              <a:t>due to the fact that the noise affecting the y  is very small and  the random noise ( which emerged to be superimposed to the timesteps )  has also a very small amplitude (O(10</a:t>
            </a:r>
            <a:r>
              <a:rPr lang="en-GB" sz="1600" baseline="30000">
                <a:ea typeface="+mn-lt"/>
                <a:cs typeface="+mn-lt"/>
              </a:rPr>
              <a:t>-4</a:t>
            </a:r>
            <a:r>
              <a:rPr lang="en-GB" sz="1600">
                <a:ea typeface="+mn-lt"/>
                <a:cs typeface="+mn-lt"/>
              </a:rPr>
              <a:t>))</a:t>
            </a:r>
          </a:p>
        </p:txBody>
      </p:sp>
    </p:spTree>
    <p:extLst>
      <p:ext uri="{BB962C8B-B14F-4D97-AF65-F5344CB8AC3E}">
        <p14:creationId xmlns:p14="http://schemas.microsoft.com/office/powerpoint/2010/main" val="333817327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1D6592CA-3AEF-9245-9030-A69744F573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003" y="4970250"/>
            <a:ext cx="7823997" cy="744750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E47DEB7E-F71D-D84F-9011-B56FE9D816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1780" t="23069"/>
          <a:stretch/>
        </p:blipFill>
        <p:spPr>
          <a:xfrm>
            <a:off x="-27864" y="0"/>
            <a:ext cx="9144000" cy="838560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7143AF52-E038-704E-8B38-1D351568BE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1785" y="140994"/>
            <a:ext cx="1467464" cy="655118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11981F73-4EE0-514F-B43A-E709FADE36F0}"/>
              </a:ext>
            </a:extLst>
          </p:cNvPr>
          <p:cNvSpPr txBox="1"/>
          <p:nvPr/>
        </p:nvSpPr>
        <p:spPr>
          <a:xfrm>
            <a:off x="81740" y="139158"/>
            <a:ext cx="8094235" cy="55399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sz="3000" b="1">
                <a:solidFill>
                  <a:schemeClr val="bg1"/>
                </a:solidFill>
                <a:latin typeface="+mj-lt"/>
              </a:rPr>
              <a:t>RESULTS: synthetic timeseries 2-TD</a:t>
            </a:r>
            <a:endParaRPr lang="it-IT"/>
          </a:p>
        </p:txBody>
      </p:sp>
      <p:sp>
        <p:nvSpPr>
          <p:cNvPr id="13" name="Segnaposto numero diapositiva 12">
            <a:extLst>
              <a:ext uri="{FF2B5EF4-FFF2-40B4-BE49-F238E27FC236}">
                <a16:creationId xmlns:a16="http://schemas.microsoft.com/office/drawing/2014/main" id="{EFFCE501-846A-3E4D-8BB3-296EF5F9C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FD6AA-E63A-A446-AE74-D7B2F3293778}" type="slidenum">
              <a:rPr lang="en-GB" smtClean="0"/>
              <a:t>67</a:t>
            </a:fld>
            <a:endParaRPr lang="en-GB"/>
          </a:p>
        </p:txBody>
      </p:sp>
      <p:pic>
        <p:nvPicPr>
          <p:cNvPr id="2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3DE753C2-54E8-C64D-A715-A0CBAA0CDB1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94" t="-6719" r="-1494" b="33707"/>
          <a:stretch/>
        </p:blipFill>
        <p:spPr>
          <a:xfrm>
            <a:off x="487106" y="854566"/>
            <a:ext cx="7811070" cy="380202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2383109-2A59-ACE0-A922-88F1CE9EB556}"/>
              </a:ext>
            </a:extLst>
          </p:cNvPr>
          <p:cNvSpPr txBox="1"/>
          <p:nvPr/>
        </p:nvSpPr>
        <p:spPr>
          <a:xfrm>
            <a:off x="559203" y="4657021"/>
            <a:ext cx="515749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>
                <a:cs typeface="Calibri"/>
              </a:rPr>
              <a:t>Histograms of posteriors for the different parameters with the prior distributions</a:t>
            </a:r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8A74CD-DEE1-9365-A8F1-4E240D2090B8}"/>
              </a:ext>
            </a:extLst>
          </p:cNvPr>
          <p:cNvSpPr txBox="1"/>
          <p:nvPr/>
        </p:nvSpPr>
        <p:spPr>
          <a:xfrm>
            <a:off x="8070534" y="1430983"/>
            <a:ext cx="188421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900">
                <a:cs typeface="Calibri" panose="020F0502020204030204"/>
              </a:rPr>
              <a:t>           Posterior</a:t>
            </a:r>
            <a:endParaRPr lang="en-US" sz="900">
              <a:cs typeface="Calibri"/>
            </a:endParaRPr>
          </a:p>
          <a:p>
            <a:r>
              <a:rPr lang="en-GB" sz="900">
                <a:cs typeface="Calibri" panose="020F0502020204030204"/>
              </a:rPr>
              <a:t>           Prior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8B8D793-CA8C-4089-652C-3A1B6475D384}"/>
              </a:ext>
            </a:extLst>
          </p:cNvPr>
          <p:cNvCxnSpPr/>
          <p:nvPr/>
        </p:nvCxnSpPr>
        <p:spPr>
          <a:xfrm flipV="1">
            <a:off x="8114030" y="1538384"/>
            <a:ext cx="258289" cy="221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94822C9-DC78-0C8D-8E8C-1BC461E1D5BA}"/>
              </a:ext>
            </a:extLst>
          </p:cNvPr>
          <p:cNvCxnSpPr>
            <a:cxnSpLocks/>
          </p:cNvCxnSpPr>
          <p:nvPr/>
        </p:nvCxnSpPr>
        <p:spPr>
          <a:xfrm flipV="1">
            <a:off x="8114029" y="1695838"/>
            <a:ext cx="258289" cy="221"/>
          </a:xfrm>
          <a:prstGeom prst="straightConnector1">
            <a:avLst/>
          </a:prstGeom>
          <a:ln w="28575">
            <a:solidFill>
              <a:srgbClr val="27E67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asellaDiTesto 3">
            <a:extLst>
              <a:ext uri="{FF2B5EF4-FFF2-40B4-BE49-F238E27FC236}">
                <a16:creationId xmlns:a16="http://schemas.microsoft.com/office/drawing/2014/main" id="{BC23A231-2344-DCDC-FD02-4AAD6D88DF1A}"/>
              </a:ext>
            </a:extLst>
          </p:cNvPr>
          <p:cNvSpPr txBox="1"/>
          <p:nvPr/>
        </p:nvSpPr>
        <p:spPr>
          <a:xfrm>
            <a:off x="2417211" y="2274934"/>
            <a:ext cx="828982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it-IT" sz="1000" b="1" i="1">
                <a:solidFill>
                  <a:srgbClr val="31F50A"/>
                </a:solidFill>
                <a:latin typeface="Cambria"/>
                <a:ea typeface="Cambria"/>
                <a:cs typeface="Calibri"/>
              </a:rPr>
              <a:t>N(1,0.1)</a:t>
            </a:r>
          </a:p>
        </p:txBody>
      </p:sp>
      <p:sp>
        <p:nvSpPr>
          <p:cNvPr id="14" name="CasellaDiTesto 3">
            <a:extLst>
              <a:ext uri="{FF2B5EF4-FFF2-40B4-BE49-F238E27FC236}">
                <a16:creationId xmlns:a16="http://schemas.microsoft.com/office/drawing/2014/main" id="{7CB91D74-5879-5C11-63CA-18E063F16FF9}"/>
              </a:ext>
            </a:extLst>
          </p:cNvPr>
          <p:cNvSpPr txBox="1"/>
          <p:nvPr/>
        </p:nvSpPr>
        <p:spPr>
          <a:xfrm>
            <a:off x="4888307" y="2206999"/>
            <a:ext cx="828982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it-IT" sz="1100" b="1" i="1">
                <a:solidFill>
                  <a:srgbClr val="31F50A"/>
                </a:solidFill>
                <a:ea typeface="+mn-lt"/>
                <a:cs typeface="+mn-lt"/>
              </a:rPr>
              <a:t>Γ</a:t>
            </a:r>
            <a:r>
              <a:rPr lang="it-IT" sz="1000" b="1" i="1">
                <a:solidFill>
                  <a:srgbClr val="31F50A"/>
                </a:solidFill>
                <a:latin typeface="Cambria"/>
                <a:ea typeface="Cambria"/>
                <a:cs typeface="Calibri"/>
              </a:rPr>
              <a:t>(1,100)</a:t>
            </a:r>
            <a:endParaRPr lang="en-US"/>
          </a:p>
        </p:txBody>
      </p:sp>
      <p:sp>
        <p:nvSpPr>
          <p:cNvPr id="15" name="CasellaDiTesto 3">
            <a:extLst>
              <a:ext uri="{FF2B5EF4-FFF2-40B4-BE49-F238E27FC236}">
                <a16:creationId xmlns:a16="http://schemas.microsoft.com/office/drawing/2014/main" id="{1C49041E-2946-5BE3-AA90-2C58AFBBAAD6}"/>
              </a:ext>
            </a:extLst>
          </p:cNvPr>
          <p:cNvSpPr txBox="1"/>
          <p:nvPr/>
        </p:nvSpPr>
        <p:spPr>
          <a:xfrm>
            <a:off x="7471257" y="1493686"/>
            <a:ext cx="828982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it-IT" sz="1000" b="1" i="1">
                <a:solidFill>
                  <a:srgbClr val="31F50A"/>
                </a:solidFill>
                <a:latin typeface="Cambria"/>
                <a:ea typeface="Cambria"/>
                <a:cs typeface="Calibri"/>
              </a:rPr>
              <a:t>U(0,20)</a:t>
            </a:r>
          </a:p>
        </p:txBody>
      </p:sp>
      <p:sp>
        <p:nvSpPr>
          <p:cNvPr id="16" name="CasellaDiTesto 3">
            <a:extLst>
              <a:ext uri="{FF2B5EF4-FFF2-40B4-BE49-F238E27FC236}">
                <a16:creationId xmlns:a16="http://schemas.microsoft.com/office/drawing/2014/main" id="{6F4F5C60-0AEF-5749-4EBA-006069C6198F}"/>
              </a:ext>
            </a:extLst>
          </p:cNvPr>
          <p:cNvSpPr txBox="1"/>
          <p:nvPr/>
        </p:nvSpPr>
        <p:spPr>
          <a:xfrm>
            <a:off x="2519141" y="4007267"/>
            <a:ext cx="828982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it-IT" sz="1000" b="1" i="1">
                <a:solidFill>
                  <a:srgbClr val="31F50A"/>
                </a:solidFill>
                <a:latin typeface="Cambria"/>
                <a:ea typeface="Cambria"/>
                <a:cs typeface="Calibri"/>
              </a:rPr>
              <a:t>N(10,1)</a:t>
            </a:r>
          </a:p>
        </p:txBody>
      </p:sp>
      <p:sp>
        <p:nvSpPr>
          <p:cNvPr id="17" name="CasellaDiTesto 3">
            <a:extLst>
              <a:ext uri="{FF2B5EF4-FFF2-40B4-BE49-F238E27FC236}">
                <a16:creationId xmlns:a16="http://schemas.microsoft.com/office/drawing/2014/main" id="{973A7531-3754-557D-782E-20E0AD3FD29C}"/>
              </a:ext>
            </a:extLst>
          </p:cNvPr>
          <p:cNvSpPr txBox="1"/>
          <p:nvPr/>
        </p:nvSpPr>
        <p:spPr>
          <a:xfrm>
            <a:off x="4888186" y="3939332"/>
            <a:ext cx="828982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it-IT" sz="1000" b="1" i="1">
                <a:solidFill>
                  <a:srgbClr val="31F50A"/>
                </a:solidFill>
                <a:latin typeface="Cambria"/>
                <a:ea typeface="Cambria"/>
                <a:cs typeface="Calibri"/>
              </a:rPr>
              <a:t>N(2,0.1)</a:t>
            </a:r>
          </a:p>
        </p:txBody>
      </p:sp>
      <p:sp>
        <p:nvSpPr>
          <p:cNvPr id="18" name="CasellaDiTesto 3">
            <a:extLst>
              <a:ext uri="{FF2B5EF4-FFF2-40B4-BE49-F238E27FC236}">
                <a16:creationId xmlns:a16="http://schemas.microsoft.com/office/drawing/2014/main" id="{0B39E2BF-DE98-22CB-7160-A29C8344A975}"/>
              </a:ext>
            </a:extLst>
          </p:cNvPr>
          <p:cNvSpPr txBox="1"/>
          <p:nvPr/>
        </p:nvSpPr>
        <p:spPr>
          <a:xfrm>
            <a:off x="7521346" y="4007267"/>
            <a:ext cx="828982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100" b="1" i="1">
                <a:solidFill>
                  <a:srgbClr val="31F50A"/>
                </a:solidFill>
                <a:ea typeface="+mn-lt"/>
                <a:cs typeface="+mn-lt"/>
              </a:rPr>
              <a:t>Γ</a:t>
            </a:r>
            <a:r>
              <a:rPr lang="it-IT" sz="1000" b="1" i="1">
                <a:solidFill>
                  <a:srgbClr val="31F50A"/>
                </a:solidFill>
                <a:latin typeface="Cambria"/>
                <a:ea typeface="Cambria"/>
                <a:cs typeface="Calibri"/>
              </a:rPr>
              <a:t>(1,1)</a:t>
            </a:r>
            <a:endParaRPr lang="it-IT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4921518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grafico&#10;&#10;Descrizione generata automaticamente">
            <a:extLst>
              <a:ext uri="{FF2B5EF4-FFF2-40B4-BE49-F238E27FC236}">
                <a16:creationId xmlns:a16="http://schemas.microsoft.com/office/drawing/2014/main" id="{22ECC19B-608F-C121-200E-792725AC29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13" t="-789" r="49258" b="197"/>
          <a:stretch/>
        </p:blipFill>
        <p:spPr>
          <a:xfrm>
            <a:off x="445417" y="3252764"/>
            <a:ext cx="3158017" cy="2416589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1D6592CA-3AEF-9245-9030-A69744F573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0003" y="4970250"/>
            <a:ext cx="7823997" cy="744750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E47DEB7E-F71D-D84F-9011-B56FE9D816E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1780" t="23069"/>
          <a:stretch/>
        </p:blipFill>
        <p:spPr>
          <a:xfrm>
            <a:off x="-27864" y="0"/>
            <a:ext cx="9144000" cy="838560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7143AF52-E038-704E-8B38-1D351568BE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1785" y="140994"/>
            <a:ext cx="1467464" cy="655118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11981F73-4EE0-514F-B43A-E709FADE36F0}"/>
              </a:ext>
            </a:extLst>
          </p:cNvPr>
          <p:cNvSpPr txBox="1"/>
          <p:nvPr/>
        </p:nvSpPr>
        <p:spPr>
          <a:xfrm>
            <a:off x="81740" y="139158"/>
            <a:ext cx="8094235" cy="55399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sz="3000" b="1" dirty="0">
                <a:solidFill>
                  <a:schemeClr val="bg1"/>
                </a:solidFill>
                <a:latin typeface="+mj-lt"/>
              </a:rPr>
              <a:t>RESULTS: synthetic timeseries 2-STAN</a:t>
            </a:r>
            <a:endParaRPr lang="it-IT" dirty="0"/>
          </a:p>
        </p:txBody>
      </p:sp>
      <p:sp>
        <p:nvSpPr>
          <p:cNvPr id="13" name="Segnaposto numero diapositiva 12">
            <a:extLst>
              <a:ext uri="{FF2B5EF4-FFF2-40B4-BE49-F238E27FC236}">
                <a16:creationId xmlns:a16="http://schemas.microsoft.com/office/drawing/2014/main" id="{EFFCE501-846A-3E4D-8BB3-296EF5F9C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FD6AA-E63A-A446-AE74-D7B2F3293778}" type="slidenum">
              <a:rPr lang="en-GB" dirty="0" smtClean="0"/>
              <a:t>68</a:t>
            </a:fld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0FE3B9-8A25-E0DF-EABD-EE2C9A07CFB5}"/>
              </a:ext>
            </a:extLst>
          </p:cNvPr>
          <p:cNvSpPr txBox="1"/>
          <p:nvPr/>
        </p:nvSpPr>
        <p:spPr>
          <a:xfrm>
            <a:off x="4043318" y="3346137"/>
            <a:ext cx="4576379" cy="236988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GB" dirty="0">
                <a:cs typeface="Calibri" panose="020F0502020204030204"/>
              </a:rPr>
              <a:t>Random signal corruption</a:t>
            </a:r>
          </a:p>
          <a:p>
            <a:pPr marL="285750" indent="-285750">
              <a:buFont typeface="Arial"/>
              <a:buChar char="•"/>
            </a:pPr>
            <a:endParaRPr lang="en-GB">
              <a:latin typeface="Calibri"/>
              <a:cs typeface="Calibri"/>
            </a:endParaRPr>
          </a:p>
          <a:p>
            <a:pPr marL="285750" indent="-285750">
              <a:buFont typeface="Arial,Sans-Serif"/>
              <a:buChar char="•"/>
            </a:pPr>
            <a:r>
              <a:rPr lang="en-GB" sz="1600" dirty="0">
                <a:latin typeface="Arial"/>
                <a:cs typeface="Arial"/>
              </a:rPr>
              <a:t>data due to the fact that the noise affecting the y  is very small and  the random noise ( which emerged to be superimposed to the timesteps )  has also a very small amplitude (O(10</a:t>
            </a:r>
            <a:r>
              <a:rPr lang="en-GB" sz="1100" baseline="30000" dirty="0">
                <a:latin typeface="Arial"/>
                <a:cs typeface="Arial"/>
              </a:rPr>
              <a:t>-4</a:t>
            </a:r>
            <a:r>
              <a:rPr lang="en-GB" sz="1600" dirty="0">
                <a:latin typeface="Arial"/>
                <a:cs typeface="Arial"/>
              </a:rPr>
              <a:t>))</a:t>
            </a:r>
            <a:br>
              <a:rPr lang="en-GB" sz="1600">
                <a:latin typeface="Arial"/>
                <a:cs typeface="Arial"/>
              </a:rPr>
            </a:br>
            <a:endParaRPr lang="en-GB" sz="1600">
              <a:latin typeface="Arial"/>
              <a:cs typeface="Arial"/>
            </a:endParaRPr>
          </a:p>
          <a:p>
            <a:pPr marL="285750" indent="-285750">
              <a:buFont typeface="Arial"/>
              <a:buChar char="•"/>
            </a:pPr>
            <a:endParaRPr lang="en-GB" sz="1600">
              <a:latin typeface="Arial"/>
              <a:cs typeface="Arial"/>
            </a:endParaRPr>
          </a:p>
        </p:txBody>
      </p:sp>
      <p:pic>
        <p:nvPicPr>
          <p:cNvPr id="10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2BE95E72-5407-D817-396B-5D8FE04D0C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28559" y="870413"/>
            <a:ext cx="5079258" cy="2550742"/>
          </a:xfrm>
          <a:prstGeom prst="rect">
            <a:avLst/>
          </a:prstGeom>
        </p:spPr>
      </p:pic>
      <p:pic>
        <p:nvPicPr>
          <p:cNvPr id="2" name="Immagine 3" descr="Immagine che contiene grafico&#10;&#10;Descrizione generata automaticamente">
            <a:extLst>
              <a:ext uri="{FF2B5EF4-FFF2-40B4-BE49-F238E27FC236}">
                <a16:creationId xmlns:a16="http://schemas.microsoft.com/office/drawing/2014/main" id="{BF16A7F1-FA8F-5E57-5CA9-93EDC409CF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473" t="-335" b="503"/>
          <a:stretch/>
        </p:blipFill>
        <p:spPr>
          <a:xfrm>
            <a:off x="415471" y="873796"/>
            <a:ext cx="3144842" cy="2378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32540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19">
            <a:extLst>
              <a:ext uri="{FF2B5EF4-FFF2-40B4-BE49-F238E27FC236}">
                <a16:creationId xmlns:a16="http://schemas.microsoft.com/office/drawing/2014/main" id="{A13EFA2C-FD74-E34F-4552-765C665321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376" y="886630"/>
            <a:ext cx="6960371" cy="3851025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1D6592CA-3AEF-9245-9030-A69744F573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0003" y="4970250"/>
            <a:ext cx="7823997" cy="744750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E47DEB7E-F71D-D84F-9011-B56FE9D816E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1780" t="23069"/>
          <a:stretch/>
        </p:blipFill>
        <p:spPr>
          <a:xfrm>
            <a:off x="-27864" y="0"/>
            <a:ext cx="9144000" cy="838560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7143AF52-E038-704E-8B38-1D351568BE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1785" y="140994"/>
            <a:ext cx="1467464" cy="655118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11981F73-4EE0-514F-B43A-E709FADE36F0}"/>
              </a:ext>
            </a:extLst>
          </p:cNvPr>
          <p:cNvSpPr txBox="1"/>
          <p:nvPr/>
        </p:nvSpPr>
        <p:spPr>
          <a:xfrm>
            <a:off x="81740" y="139158"/>
            <a:ext cx="8094235" cy="55399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sz="3000" b="1">
                <a:solidFill>
                  <a:schemeClr val="bg1"/>
                </a:solidFill>
                <a:latin typeface="+mj-lt"/>
              </a:rPr>
              <a:t>RESULTS: synthetic timeseries 2-STAN</a:t>
            </a:r>
            <a:endParaRPr lang="it-IT"/>
          </a:p>
        </p:txBody>
      </p:sp>
      <p:sp>
        <p:nvSpPr>
          <p:cNvPr id="13" name="Segnaposto numero diapositiva 12">
            <a:extLst>
              <a:ext uri="{FF2B5EF4-FFF2-40B4-BE49-F238E27FC236}">
                <a16:creationId xmlns:a16="http://schemas.microsoft.com/office/drawing/2014/main" id="{EFFCE501-846A-3E4D-8BB3-296EF5F9C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FD6AA-E63A-A446-AE74-D7B2F3293778}" type="slidenum">
              <a:rPr lang="en-GB" smtClean="0"/>
              <a:t>69</a:t>
            </a:fld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383109-2A59-ACE0-A922-88F1CE9EB556}"/>
              </a:ext>
            </a:extLst>
          </p:cNvPr>
          <p:cNvSpPr txBox="1"/>
          <p:nvPr/>
        </p:nvSpPr>
        <p:spPr>
          <a:xfrm>
            <a:off x="554956" y="4801382"/>
            <a:ext cx="515749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>
                <a:cs typeface="Calibri"/>
              </a:rPr>
              <a:t>Histograms of posteriors for the different parameters with the prior distributions</a:t>
            </a:r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8A74CD-DEE1-9365-A8F1-4E240D2090B8}"/>
              </a:ext>
            </a:extLst>
          </p:cNvPr>
          <p:cNvSpPr txBox="1"/>
          <p:nvPr/>
        </p:nvSpPr>
        <p:spPr>
          <a:xfrm>
            <a:off x="8070534" y="1430983"/>
            <a:ext cx="188421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900">
                <a:cs typeface="Calibri" panose="020F0502020204030204"/>
              </a:rPr>
              <a:t>           Posterior</a:t>
            </a:r>
            <a:endParaRPr lang="en-US" sz="900">
              <a:cs typeface="Calibri"/>
            </a:endParaRPr>
          </a:p>
          <a:p>
            <a:r>
              <a:rPr lang="en-GB" sz="900">
                <a:cs typeface="Calibri" panose="020F0502020204030204"/>
              </a:rPr>
              <a:t>           Prior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8B8D793-CA8C-4089-652C-3A1B6475D384}"/>
              </a:ext>
            </a:extLst>
          </p:cNvPr>
          <p:cNvCxnSpPr/>
          <p:nvPr/>
        </p:nvCxnSpPr>
        <p:spPr>
          <a:xfrm flipV="1">
            <a:off x="8114030" y="1538384"/>
            <a:ext cx="258289" cy="221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94822C9-DC78-0C8D-8E8C-1BC461E1D5BA}"/>
              </a:ext>
            </a:extLst>
          </p:cNvPr>
          <p:cNvCxnSpPr>
            <a:cxnSpLocks/>
          </p:cNvCxnSpPr>
          <p:nvPr/>
        </p:nvCxnSpPr>
        <p:spPr>
          <a:xfrm flipV="1">
            <a:off x="8114029" y="1695838"/>
            <a:ext cx="258289" cy="221"/>
          </a:xfrm>
          <a:prstGeom prst="straightConnector1">
            <a:avLst/>
          </a:prstGeom>
          <a:ln w="28575">
            <a:solidFill>
              <a:srgbClr val="27E67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asellaDiTesto 3">
            <a:extLst>
              <a:ext uri="{FF2B5EF4-FFF2-40B4-BE49-F238E27FC236}">
                <a16:creationId xmlns:a16="http://schemas.microsoft.com/office/drawing/2014/main" id="{BC23A231-2344-DCDC-FD02-4AAD6D88DF1A}"/>
              </a:ext>
            </a:extLst>
          </p:cNvPr>
          <p:cNvSpPr txBox="1"/>
          <p:nvPr/>
        </p:nvSpPr>
        <p:spPr>
          <a:xfrm>
            <a:off x="2085948" y="2346939"/>
            <a:ext cx="828982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it-IT" sz="1000" b="1" i="1">
                <a:solidFill>
                  <a:srgbClr val="31F50A"/>
                </a:solidFill>
                <a:latin typeface="Cambria"/>
                <a:ea typeface="Cambria"/>
                <a:cs typeface="Calibri"/>
              </a:rPr>
              <a:t>N(1,0.1)</a:t>
            </a:r>
          </a:p>
        </p:txBody>
      </p:sp>
      <p:sp>
        <p:nvSpPr>
          <p:cNvPr id="14" name="CasellaDiTesto 3">
            <a:extLst>
              <a:ext uri="{FF2B5EF4-FFF2-40B4-BE49-F238E27FC236}">
                <a16:creationId xmlns:a16="http://schemas.microsoft.com/office/drawing/2014/main" id="{7CB91D74-5879-5C11-63CA-18E063F16FF9}"/>
              </a:ext>
            </a:extLst>
          </p:cNvPr>
          <p:cNvSpPr txBox="1"/>
          <p:nvPr/>
        </p:nvSpPr>
        <p:spPr>
          <a:xfrm>
            <a:off x="4572775" y="2347901"/>
            <a:ext cx="828982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it-IT" sz="1100" b="1" i="1">
                <a:solidFill>
                  <a:srgbClr val="31F50A"/>
                </a:solidFill>
                <a:ea typeface="+mn-lt"/>
                <a:cs typeface="+mn-lt"/>
              </a:rPr>
              <a:t>Γ</a:t>
            </a:r>
            <a:r>
              <a:rPr lang="it-IT" sz="1000" b="1" i="1">
                <a:solidFill>
                  <a:srgbClr val="31F50A"/>
                </a:solidFill>
                <a:latin typeface="Cambria"/>
                <a:ea typeface="Cambria"/>
                <a:cs typeface="Calibri"/>
              </a:rPr>
              <a:t>(1,0.01)</a:t>
            </a:r>
            <a:endParaRPr lang="en-US"/>
          </a:p>
        </p:txBody>
      </p:sp>
      <p:sp>
        <p:nvSpPr>
          <p:cNvPr id="15" name="CasellaDiTesto 3">
            <a:extLst>
              <a:ext uri="{FF2B5EF4-FFF2-40B4-BE49-F238E27FC236}">
                <a16:creationId xmlns:a16="http://schemas.microsoft.com/office/drawing/2014/main" id="{1C49041E-2946-5BE3-AA90-2C58AFBBAAD6}"/>
              </a:ext>
            </a:extLst>
          </p:cNvPr>
          <p:cNvSpPr txBox="1"/>
          <p:nvPr/>
        </p:nvSpPr>
        <p:spPr>
          <a:xfrm>
            <a:off x="6159795" y="2059921"/>
            <a:ext cx="828982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it-IT" sz="1000" b="1" i="1">
                <a:solidFill>
                  <a:srgbClr val="31F50A"/>
                </a:solidFill>
                <a:latin typeface="Cambria"/>
                <a:ea typeface="Cambria"/>
                <a:cs typeface="Calibri"/>
              </a:rPr>
              <a:t>U(0,200)</a:t>
            </a:r>
          </a:p>
        </p:txBody>
      </p:sp>
      <p:sp>
        <p:nvSpPr>
          <p:cNvPr id="16" name="CasellaDiTesto 3">
            <a:extLst>
              <a:ext uri="{FF2B5EF4-FFF2-40B4-BE49-F238E27FC236}">
                <a16:creationId xmlns:a16="http://schemas.microsoft.com/office/drawing/2014/main" id="{6F4F5C60-0AEF-5749-4EBA-006069C6198F}"/>
              </a:ext>
            </a:extLst>
          </p:cNvPr>
          <p:cNvSpPr txBox="1"/>
          <p:nvPr/>
        </p:nvSpPr>
        <p:spPr>
          <a:xfrm>
            <a:off x="904108" y="4180444"/>
            <a:ext cx="828982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it-IT" sz="1000" b="1" i="1">
                <a:solidFill>
                  <a:srgbClr val="31F50A"/>
                </a:solidFill>
                <a:latin typeface="Cambria"/>
                <a:ea typeface="Cambria"/>
                <a:cs typeface="Calibri"/>
              </a:rPr>
              <a:t>N(10,1)</a:t>
            </a:r>
          </a:p>
        </p:txBody>
      </p:sp>
      <p:sp>
        <p:nvSpPr>
          <p:cNvPr id="17" name="CasellaDiTesto 3">
            <a:extLst>
              <a:ext uri="{FF2B5EF4-FFF2-40B4-BE49-F238E27FC236}">
                <a16:creationId xmlns:a16="http://schemas.microsoft.com/office/drawing/2014/main" id="{973A7531-3754-557D-782E-20E0AD3FD29C}"/>
              </a:ext>
            </a:extLst>
          </p:cNvPr>
          <p:cNvSpPr txBox="1"/>
          <p:nvPr/>
        </p:nvSpPr>
        <p:spPr>
          <a:xfrm>
            <a:off x="3240446" y="4311350"/>
            <a:ext cx="828982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it-IT" sz="1000" b="1" i="1">
                <a:solidFill>
                  <a:srgbClr val="31F50A"/>
                </a:solidFill>
                <a:latin typeface="Cambria"/>
                <a:ea typeface="Cambria"/>
                <a:cs typeface="Calibri"/>
              </a:rPr>
              <a:t>N(2,0.1)</a:t>
            </a:r>
          </a:p>
        </p:txBody>
      </p:sp>
      <p:sp>
        <p:nvSpPr>
          <p:cNvPr id="18" name="CasellaDiTesto 3">
            <a:extLst>
              <a:ext uri="{FF2B5EF4-FFF2-40B4-BE49-F238E27FC236}">
                <a16:creationId xmlns:a16="http://schemas.microsoft.com/office/drawing/2014/main" id="{0B39E2BF-DE98-22CB-7160-A29C8344A975}"/>
              </a:ext>
            </a:extLst>
          </p:cNvPr>
          <p:cNvSpPr txBox="1"/>
          <p:nvPr/>
        </p:nvSpPr>
        <p:spPr>
          <a:xfrm>
            <a:off x="7197671" y="4302775"/>
            <a:ext cx="828982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100" b="1" i="1">
                <a:solidFill>
                  <a:srgbClr val="31F50A"/>
                </a:solidFill>
                <a:ea typeface="+mn-lt"/>
                <a:cs typeface="+mn-lt"/>
              </a:rPr>
              <a:t>Γ</a:t>
            </a:r>
            <a:r>
              <a:rPr lang="it-IT" sz="1000" b="1" i="1">
                <a:solidFill>
                  <a:srgbClr val="31F50A"/>
                </a:solidFill>
                <a:latin typeface="Cambria"/>
                <a:ea typeface="Cambria"/>
                <a:cs typeface="Calibri"/>
              </a:rPr>
              <a:t>(1,1)</a:t>
            </a:r>
            <a:endParaRPr lang="it-IT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54670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>
            <a:extLst>
              <a:ext uri="{FF2B5EF4-FFF2-40B4-BE49-F238E27FC236}">
                <a16:creationId xmlns:a16="http://schemas.microsoft.com/office/drawing/2014/main" id="{E47DEB7E-F71D-D84F-9011-B56FE9D816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1780" t="23069"/>
          <a:stretch/>
        </p:blipFill>
        <p:spPr>
          <a:xfrm>
            <a:off x="-9939" y="-12422"/>
            <a:ext cx="9158908" cy="939799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1D6592CA-3AEF-9245-9030-A69744F573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841" y="5064672"/>
            <a:ext cx="9155840" cy="652812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7143AF52-E038-704E-8B38-1D351568BE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6815" y="12959"/>
            <a:ext cx="1939572" cy="873778"/>
          </a:xfrm>
          <a:prstGeom prst="rect">
            <a:avLst/>
          </a:prstGeom>
        </p:spPr>
      </p:pic>
      <p:sp>
        <p:nvSpPr>
          <p:cNvPr id="13" name="Segnaposto numero diapositiva 12">
            <a:extLst>
              <a:ext uri="{FF2B5EF4-FFF2-40B4-BE49-F238E27FC236}">
                <a16:creationId xmlns:a16="http://schemas.microsoft.com/office/drawing/2014/main" id="{EFFCE501-846A-3E4D-8BB3-296EF5F9C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FD6AA-E63A-A446-AE74-D7B2F3293778}" type="slidenum">
              <a:rPr lang="en-GB" dirty="0" smtClean="0">
                <a:solidFill>
                  <a:schemeClr val="bg1"/>
                </a:solidFill>
              </a:rPr>
              <a:t>7</a:t>
            </a:fld>
            <a:endParaRPr lang="en-GB">
              <a:solidFill>
                <a:schemeClr val="bg1"/>
              </a:solidFill>
            </a:endParaRPr>
          </a:p>
        </p:txBody>
      </p:sp>
      <p:sp>
        <p:nvSpPr>
          <p:cNvPr id="10" name="CasellaDiTesto 10">
            <a:extLst>
              <a:ext uri="{FF2B5EF4-FFF2-40B4-BE49-F238E27FC236}">
                <a16:creationId xmlns:a16="http://schemas.microsoft.com/office/drawing/2014/main" id="{FB3C6E92-DE30-CEA5-925F-45EACA869DE0}"/>
              </a:ext>
            </a:extLst>
          </p:cNvPr>
          <p:cNvSpPr txBox="1"/>
          <p:nvPr/>
        </p:nvSpPr>
        <p:spPr>
          <a:xfrm>
            <a:off x="295924" y="169482"/>
            <a:ext cx="5824027" cy="55399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sz="3000" b="1">
                <a:solidFill>
                  <a:schemeClr val="bg1"/>
                </a:solidFill>
                <a:latin typeface="+mj-lt"/>
                <a:cs typeface="Calibri Light"/>
              </a:rPr>
              <a:t>INTRODUCTION: Problem Definition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C2396A-B6A9-44FB-EBE7-D6B69398ACF9}"/>
              </a:ext>
            </a:extLst>
          </p:cNvPr>
          <p:cNvSpPr txBox="1"/>
          <p:nvPr/>
        </p:nvSpPr>
        <p:spPr>
          <a:xfrm>
            <a:off x="317558" y="3608632"/>
            <a:ext cx="8043169" cy="147732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endParaRPr lang="en-GB" b="1">
              <a:solidFill>
                <a:srgbClr val="FFFFFF"/>
              </a:solidFill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GB">
                <a:cs typeface="Calibri"/>
              </a:rPr>
              <a:t>Problem: corrupted data                      timing uncertainty</a:t>
            </a:r>
          </a:p>
          <a:p>
            <a:pPr marL="285750" indent="-285750">
              <a:buFont typeface="Arial"/>
              <a:buChar char="•"/>
            </a:pPr>
            <a:endParaRPr lang="en-GB">
              <a:solidFill>
                <a:srgbClr val="000000"/>
              </a:solidFill>
              <a:latin typeface="Calibri" panose="020F0502020204030204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GB">
                <a:solidFill>
                  <a:srgbClr val="000000"/>
                </a:solidFill>
                <a:latin typeface="Calibri" panose="020F0502020204030204"/>
                <a:cs typeface="Calibri"/>
              </a:rPr>
              <a:t>Aim:         correct timescale using reference cycles</a:t>
            </a:r>
          </a:p>
          <a:p>
            <a:pPr marL="285750" indent="-285750">
              <a:buFont typeface="Arial"/>
              <a:buChar char="•"/>
            </a:pPr>
            <a:r>
              <a:rPr lang="en-GB">
                <a:solidFill>
                  <a:srgbClr val="000000"/>
                </a:solidFill>
                <a:latin typeface="Calibri" panose="020F0502020204030204"/>
                <a:cs typeface="Calibri"/>
              </a:rPr>
              <a:t>Tools:       Bayesian inference with MC sampling techniques</a:t>
            </a:r>
            <a:endParaRPr lang="en-GB">
              <a:cs typeface="Calibri"/>
            </a:endParaRPr>
          </a:p>
        </p:txBody>
      </p:sp>
      <p:pic>
        <p:nvPicPr>
          <p:cNvPr id="2" name="Immagine 3" descr="Immagine che contiene aria aperta, persona, cielo, uomo&#10;&#10;Descrizione generata automaticamente">
            <a:extLst>
              <a:ext uri="{FF2B5EF4-FFF2-40B4-BE49-F238E27FC236}">
                <a16:creationId xmlns:a16="http://schemas.microsoft.com/office/drawing/2014/main" id="{B7C4AE96-0878-51C3-DE23-F1F11309462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8" t="381" r="6593" b="888"/>
          <a:stretch/>
        </p:blipFill>
        <p:spPr>
          <a:xfrm>
            <a:off x="357934" y="1159815"/>
            <a:ext cx="2808217" cy="1983259"/>
          </a:xfrm>
          <a:prstGeom prst="rect">
            <a:avLst/>
          </a:prstGeom>
        </p:spPr>
      </p:pic>
      <p:sp>
        <p:nvSpPr>
          <p:cNvPr id="16" name="Cilindro 15">
            <a:extLst>
              <a:ext uri="{FF2B5EF4-FFF2-40B4-BE49-F238E27FC236}">
                <a16:creationId xmlns:a16="http://schemas.microsoft.com/office/drawing/2014/main" id="{42F60A38-865B-A36E-EC1D-0370043F4484}"/>
              </a:ext>
            </a:extLst>
          </p:cNvPr>
          <p:cNvSpPr/>
          <p:nvPr/>
        </p:nvSpPr>
        <p:spPr>
          <a:xfrm>
            <a:off x="3395559" y="1164854"/>
            <a:ext cx="313376" cy="1979220"/>
          </a:xfrm>
          <a:prstGeom prst="can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" name="Immagine 4">
            <a:extLst>
              <a:ext uri="{FF2B5EF4-FFF2-40B4-BE49-F238E27FC236}">
                <a16:creationId xmlns:a16="http://schemas.microsoft.com/office/drawing/2014/main" id="{071E5CE2-3EBB-7EAA-880C-D3DF83EA4AC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2107" t="6015" r="8593" b="51880"/>
          <a:stretch/>
        </p:blipFill>
        <p:spPr>
          <a:xfrm rot="5400000">
            <a:off x="3092633" y="1936926"/>
            <a:ext cx="1960620" cy="503248"/>
          </a:xfrm>
          <a:prstGeom prst="rect">
            <a:avLst/>
          </a:prstGeom>
        </p:spPr>
      </p:pic>
      <p:pic>
        <p:nvPicPr>
          <p:cNvPr id="9" name="Immagine 10" descr="Immagine che contiene sfocatura&#10;&#10;Descrizione generata automaticamente">
            <a:extLst>
              <a:ext uri="{FF2B5EF4-FFF2-40B4-BE49-F238E27FC236}">
                <a16:creationId xmlns:a16="http://schemas.microsoft.com/office/drawing/2014/main" id="{B899C6D1-6DE6-184E-4C55-1E874E39E63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2688" t="13889" r="13000" b="20494"/>
          <a:stretch/>
        </p:blipFill>
        <p:spPr>
          <a:xfrm>
            <a:off x="7765754" y="930234"/>
            <a:ext cx="1379519" cy="1321185"/>
          </a:xfrm>
          <a:prstGeom prst="rect">
            <a:avLst/>
          </a:prstGeom>
        </p:spPr>
      </p:pic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92CAC219-254C-D22F-5110-B0BEC5C6A910}"/>
              </a:ext>
            </a:extLst>
          </p:cNvPr>
          <p:cNvCxnSpPr/>
          <p:nvPr/>
        </p:nvCxnSpPr>
        <p:spPr>
          <a:xfrm flipH="1">
            <a:off x="3849064" y="1163287"/>
            <a:ext cx="1649" cy="211017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09435409-47BB-4EFC-9FBA-320EA27E4587}"/>
              </a:ext>
            </a:extLst>
          </p:cNvPr>
          <p:cNvCxnSpPr>
            <a:cxnSpLocks/>
          </p:cNvCxnSpPr>
          <p:nvPr/>
        </p:nvCxnSpPr>
        <p:spPr>
          <a:xfrm flipV="1">
            <a:off x="3839581" y="1154050"/>
            <a:ext cx="501766" cy="923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Freccia a destra 13">
            <a:extLst>
              <a:ext uri="{FF2B5EF4-FFF2-40B4-BE49-F238E27FC236}">
                <a16:creationId xmlns:a16="http://schemas.microsoft.com/office/drawing/2014/main" id="{372248A9-76BE-3079-897C-BA5ECA860090}"/>
              </a:ext>
            </a:extLst>
          </p:cNvPr>
          <p:cNvSpPr/>
          <p:nvPr/>
        </p:nvSpPr>
        <p:spPr>
          <a:xfrm>
            <a:off x="4690340" y="2319399"/>
            <a:ext cx="2054024" cy="21441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cs typeface="Calibri"/>
            </a:endParaRPr>
          </a:p>
        </p:txBody>
      </p:sp>
      <p:pic>
        <p:nvPicPr>
          <p:cNvPr id="5" name="Immagine 8">
            <a:extLst>
              <a:ext uri="{FF2B5EF4-FFF2-40B4-BE49-F238E27FC236}">
                <a16:creationId xmlns:a16="http://schemas.microsoft.com/office/drawing/2014/main" id="{30BF7F14-EB7D-C567-220B-44BB9B85CE3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57692" y="1832263"/>
            <a:ext cx="1160662" cy="1159824"/>
          </a:xfrm>
          <a:prstGeom prst="rect">
            <a:avLst/>
          </a:prstGeom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7F3A9607-FA88-A04C-D178-25562767D18C}"/>
              </a:ext>
            </a:extLst>
          </p:cNvPr>
          <p:cNvSpPr txBox="1"/>
          <p:nvPr/>
        </p:nvSpPr>
        <p:spPr>
          <a:xfrm>
            <a:off x="4735716" y="1237013"/>
            <a:ext cx="1896841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1600">
                <a:cs typeface="Calibri"/>
              </a:rPr>
              <a:t>HISTORIC DATA:</a:t>
            </a:r>
            <a:br>
              <a:rPr lang="it-IT" sz="1600">
                <a:cs typeface="Calibri"/>
              </a:rPr>
            </a:br>
            <a:r>
              <a:rPr lang="it-IT" sz="1600">
                <a:cs typeface="Calibri"/>
              </a:rPr>
              <a:t>CLIMATE, </a:t>
            </a:r>
            <a:br>
              <a:rPr lang="it-IT" sz="1600">
                <a:cs typeface="Calibri"/>
              </a:rPr>
            </a:br>
            <a:r>
              <a:rPr lang="it-IT" sz="1600">
                <a:cs typeface="Calibri"/>
              </a:rPr>
              <a:t>SOLAR ACTIVITY, </a:t>
            </a:r>
            <a:br>
              <a:rPr lang="it-IT" sz="1600">
                <a:cs typeface="Calibri"/>
              </a:rPr>
            </a:br>
            <a:r>
              <a:rPr lang="it-IT" sz="1600">
                <a:cs typeface="Calibri"/>
              </a:rPr>
              <a:t>...</a:t>
            </a:r>
            <a:endParaRPr lang="it-IT" sz="1600"/>
          </a:p>
        </p:txBody>
      </p:sp>
      <p:sp>
        <p:nvSpPr>
          <p:cNvPr id="17" name="Freccia a destra 16">
            <a:extLst>
              <a:ext uri="{FF2B5EF4-FFF2-40B4-BE49-F238E27FC236}">
                <a16:creationId xmlns:a16="http://schemas.microsoft.com/office/drawing/2014/main" id="{A541AB45-8F0D-3831-64F4-1D066A9DFDDA}"/>
              </a:ext>
            </a:extLst>
          </p:cNvPr>
          <p:cNvSpPr/>
          <p:nvPr/>
        </p:nvSpPr>
        <p:spPr>
          <a:xfrm>
            <a:off x="3201366" y="3976996"/>
            <a:ext cx="692328" cy="19792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1186549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1D6592CA-3AEF-9245-9030-A69744F573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003" y="4970250"/>
            <a:ext cx="7823997" cy="744750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E47DEB7E-F71D-D84F-9011-B56FE9D816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1780" t="23069"/>
          <a:stretch/>
        </p:blipFill>
        <p:spPr>
          <a:xfrm>
            <a:off x="-27864" y="0"/>
            <a:ext cx="9144000" cy="838560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7143AF52-E038-704E-8B38-1D351568BE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1785" y="140994"/>
            <a:ext cx="1467464" cy="655118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11981F73-4EE0-514F-B43A-E709FADE36F0}"/>
              </a:ext>
            </a:extLst>
          </p:cNvPr>
          <p:cNvSpPr txBox="1"/>
          <p:nvPr/>
        </p:nvSpPr>
        <p:spPr>
          <a:xfrm>
            <a:off x="81740" y="139158"/>
            <a:ext cx="8094235" cy="55399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sz="3000" b="1">
                <a:solidFill>
                  <a:schemeClr val="bg1"/>
                </a:solidFill>
                <a:latin typeface="+mj-lt"/>
              </a:rPr>
              <a:t>RESULTS: synthetic timeseries 3-TD</a:t>
            </a:r>
            <a:endParaRPr lang="it-IT"/>
          </a:p>
        </p:txBody>
      </p:sp>
      <p:sp>
        <p:nvSpPr>
          <p:cNvPr id="13" name="Segnaposto numero diapositiva 12">
            <a:extLst>
              <a:ext uri="{FF2B5EF4-FFF2-40B4-BE49-F238E27FC236}">
                <a16:creationId xmlns:a16="http://schemas.microsoft.com/office/drawing/2014/main" id="{EFFCE501-846A-3E4D-8BB3-296EF5F9C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FD6AA-E63A-A446-AE74-D7B2F3293778}" type="slidenum">
              <a:rPr lang="en-GB" smtClean="0"/>
              <a:t>70</a:t>
            </a:fld>
            <a:endParaRPr lang="en-GB"/>
          </a:p>
        </p:txBody>
      </p:sp>
      <p:pic>
        <p:nvPicPr>
          <p:cNvPr id="2" name="Picture 4" descr="Chart, bar chart, histogram&#10;&#10;Description automatically generated">
            <a:extLst>
              <a:ext uri="{FF2B5EF4-FFF2-40B4-BE49-F238E27FC236}">
                <a16:creationId xmlns:a16="http://schemas.microsoft.com/office/drawing/2014/main" id="{BC873D49-0F6F-DD61-A506-572B91BBF0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69774" y="838288"/>
            <a:ext cx="4348978" cy="2604228"/>
          </a:xfrm>
          <a:prstGeom prst="rect">
            <a:avLst/>
          </a:prstGeom>
        </p:spPr>
      </p:pic>
      <p:pic>
        <p:nvPicPr>
          <p:cNvPr id="5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E5D69F76-3146-5371-0CA5-39566E8CB8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5275" y="3159323"/>
            <a:ext cx="3517999" cy="2286699"/>
          </a:xfrm>
          <a:prstGeom prst="rect">
            <a:avLst/>
          </a:prstGeom>
        </p:spPr>
      </p:pic>
      <p:pic>
        <p:nvPicPr>
          <p:cNvPr id="7" name="Picture 8" descr="Chart&#10;&#10;Description automatically generated">
            <a:extLst>
              <a:ext uri="{FF2B5EF4-FFF2-40B4-BE49-F238E27FC236}">
                <a16:creationId xmlns:a16="http://schemas.microsoft.com/office/drawing/2014/main" id="{76E66B62-E356-51C6-22C6-5020CF3B72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7367" y="882078"/>
            <a:ext cx="3619059" cy="235238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90FE3B9-8A25-E0DF-EABD-EE2C9A07CFB5}"/>
              </a:ext>
            </a:extLst>
          </p:cNvPr>
          <p:cNvSpPr txBox="1"/>
          <p:nvPr/>
        </p:nvSpPr>
        <p:spPr>
          <a:xfrm>
            <a:off x="4144833" y="3359161"/>
            <a:ext cx="4576379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GB">
                <a:cs typeface="Calibri" panose="020F0502020204030204"/>
              </a:rPr>
              <a:t>Step function corruption with 2 steps which reflects into a rump for time difference</a:t>
            </a:r>
          </a:p>
          <a:p>
            <a:pPr marL="285750" indent="-285750">
              <a:buFont typeface="Arial"/>
              <a:buChar char="•"/>
            </a:pPr>
            <a:endParaRPr lang="en-GB"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r>
              <a:rPr lang="en-GB">
                <a:cs typeface="Calibri" panose="020F0502020204030204"/>
              </a:rPr>
              <a:t>Total overlapping between original and denoised data due to very small noise except for the "ramp region"</a:t>
            </a:r>
          </a:p>
        </p:txBody>
      </p:sp>
    </p:spTree>
    <p:extLst>
      <p:ext uri="{BB962C8B-B14F-4D97-AF65-F5344CB8AC3E}">
        <p14:creationId xmlns:p14="http://schemas.microsoft.com/office/powerpoint/2010/main" val="381699182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1D6592CA-3AEF-9245-9030-A69744F573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003" y="4970250"/>
            <a:ext cx="7823997" cy="744750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E47DEB7E-F71D-D84F-9011-B56FE9D816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1780" t="23069"/>
          <a:stretch/>
        </p:blipFill>
        <p:spPr>
          <a:xfrm>
            <a:off x="-27864" y="0"/>
            <a:ext cx="9144000" cy="838560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7143AF52-E038-704E-8B38-1D351568BE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1785" y="140994"/>
            <a:ext cx="1467464" cy="655118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11981F73-4EE0-514F-B43A-E709FADE36F0}"/>
              </a:ext>
            </a:extLst>
          </p:cNvPr>
          <p:cNvSpPr txBox="1"/>
          <p:nvPr/>
        </p:nvSpPr>
        <p:spPr>
          <a:xfrm>
            <a:off x="81740" y="139158"/>
            <a:ext cx="8094235" cy="55399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sz="3000" b="1">
                <a:solidFill>
                  <a:schemeClr val="bg1"/>
                </a:solidFill>
                <a:latin typeface="+mj-lt"/>
              </a:rPr>
              <a:t>RESULTS: synthetic timeseries 3-TD</a:t>
            </a:r>
            <a:endParaRPr lang="it-IT">
              <a:solidFill>
                <a:schemeClr val="bg1"/>
              </a:solidFill>
            </a:endParaRPr>
          </a:p>
        </p:txBody>
      </p:sp>
      <p:sp>
        <p:nvSpPr>
          <p:cNvPr id="13" name="Segnaposto numero diapositiva 12">
            <a:extLst>
              <a:ext uri="{FF2B5EF4-FFF2-40B4-BE49-F238E27FC236}">
                <a16:creationId xmlns:a16="http://schemas.microsoft.com/office/drawing/2014/main" id="{EFFCE501-846A-3E4D-8BB3-296EF5F9C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FD6AA-E63A-A446-AE74-D7B2F3293778}" type="slidenum">
              <a:rPr lang="en-GB" smtClean="0"/>
              <a:t>71</a:t>
            </a:fld>
            <a:endParaRPr lang="en-GB"/>
          </a:p>
        </p:txBody>
      </p:sp>
      <p:pic>
        <p:nvPicPr>
          <p:cNvPr id="2" name="Picture 4" descr="Chart&#10;&#10;Description automatically generated">
            <a:extLst>
              <a:ext uri="{FF2B5EF4-FFF2-40B4-BE49-F238E27FC236}">
                <a16:creationId xmlns:a16="http://schemas.microsoft.com/office/drawing/2014/main" id="{3DE753C2-54E8-C64D-A715-A0CBAA0CDB1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-4927" b="31915"/>
          <a:stretch/>
        </p:blipFill>
        <p:spPr>
          <a:xfrm>
            <a:off x="487106" y="854566"/>
            <a:ext cx="7811078" cy="380206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2383109-2A59-ACE0-A922-88F1CE9EB556}"/>
              </a:ext>
            </a:extLst>
          </p:cNvPr>
          <p:cNvSpPr txBox="1"/>
          <p:nvPr/>
        </p:nvSpPr>
        <p:spPr>
          <a:xfrm>
            <a:off x="524213" y="4703674"/>
            <a:ext cx="515749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>
                <a:cs typeface="Calibri"/>
              </a:rPr>
              <a:t>Histograms of posteriors for the different parameters with the prior distributions</a:t>
            </a:r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8A74CD-DEE1-9365-A8F1-4E240D2090B8}"/>
              </a:ext>
            </a:extLst>
          </p:cNvPr>
          <p:cNvSpPr txBox="1"/>
          <p:nvPr/>
        </p:nvSpPr>
        <p:spPr>
          <a:xfrm>
            <a:off x="7767289" y="1430983"/>
            <a:ext cx="188421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900">
                <a:cs typeface="Calibri" panose="020F0502020204030204"/>
              </a:rPr>
              <a:t>           Posterior</a:t>
            </a:r>
            <a:endParaRPr lang="en-US" sz="900">
              <a:cs typeface="Calibri"/>
            </a:endParaRPr>
          </a:p>
          <a:p>
            <a:r>
              <a:rPr lang="en-GB" sz="900">
                <a:cs typeface="Calibri" panose="020F0502020204030204"/>
              </a:rPr>
              <a:t>           Prior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8B8D793-CA8C-4089-652C-3A1B6475D384}"/>
              </a:ext>
            </a:extLst>
          </p:cNvPr>
          <p:cNvCxnSpPr/>
          <p:nvPr/>
        </p:nvCxnSpPr>
        <p:spPr>
          <a:xfrm flipV="1">
            <a:off x="7769964" y="1550047"/>
            <a:ext cx="258289" cy="221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94822C9-DC78-0C8D-8E8C-1BC461E1D5BA}"/>
              </a:ext>
            </a:extLst>
          </p:cNvPr>
          <p:cNvCxnSpPr>
            <a:cxnSpLocks/>
          </p:cNvCxnSpPr>
          <p:nvPr/>
        </p:nvCxnSpPr>
        <p:spPr>
          <a:xfrm flipV="1">
            <a:off x="7769963" y="1707501"/>
            <a:ext cx="258289" cy="221"/>
          </a:xfrm>
          <a:prstGeom prst="straightConnector1">
            <a:avLst/>
          </a:prstGeom>
          <a:ln w="28575">
            <a:solidFill>
              <a:srgbClr val="27E67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asellaDiTesto 3">
            <a:extLst>
              <a:ext uri="{FF2B5EF4-FFF2-40B4-BE49-F238E27FC236}">
                <a16:creationId xmlns:a16="http://schemas.microsoft.com/office/drawing/2014/main" id="{EFF0C807-2371-C946-DD8B-0803D49E2E31}"/>
              </a:ext>
            </a:extLst>
          </p:cNvPr>
          <p:cNvSpPr txBox="1"/>
          <p:nvPr/>
        </p:nvSpPr>
        <p:spPr>
          <a:xfrm>
            <a:off x="2391728" y="1969228"/>
            <a:ext cx="828982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it-IT" sz="1000" b="1" i="1">
                <a:solidFill>
                  <a:srgbClr val="31F50A"/>
                </a:solidFill>
                <a:latin typeface="Cambria"/>
                <a:ea typeface="Cambria"/>
                <a:cs typeface="Calibri"/>
              </a:rPr>
              <a:t>N(1,0.1)</a:t>
            </a:r>
          </a:p>
        </p:txBody>
      </p:sp>
      <p:sp>
        <p:nvSpPr>
          <p:cNvPr id="15" name="CasellaDiTesto 3">
            <a:extLst>
              <a:ext uri="{FF2B5EF4-FFF2-40B4-BE49-F238E27FC236}">
                <a16:creationId xmlns:a16="http://schemas.microsoft.com/office/drawing/2014/main" id="{710714C9-EC63-5BF9-EB4D-7EB499E34092}"/>
              </a:ext>
            </a:extLst>
          </p:cNvPr>
          <p:cNvSpPr txBox="1"/>
          <p:nvPr/>
        </p:nvSpPr>
        <p:spPr>
          <a:xfrm>
            <a:off x="4905301" y="2185769"/>
            <a:ext cx="1092302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000" b="1" i="1">
                <a:solidFill>
                  <a:srgbClr val="31F50A"/>
                </a:solidFill>
                <a:latin typeface="Cambria"/>
                <a:ea typeface="Cambria"/>
                <a:cs typeface="Calibri"/>
              </a:rPr>
              <a:t>   </a:t>
            </a:r>
            <a:r>
              <a:rPr lang="it-IT" sz="1100" b="1" i="1">
                <a:solidFill>
                  <a:srgbClr val="31F50A"/>
                </a:solidFill>
                <a:ea typeface="+mn-lt"/>
                <a:cs typeface="+mn-lt"/>
              </a:rPr>
              <a:t>Γ</a:t>
            </a:r>
            <a:r>
              <a:rPr lang="it-IT" sz="1000" b="1" i="1">
                <a:solidFill>
                  <a:srgbClr val="31F50A"/>
                </a:solidFill>
                <a:latin typeface="Cambria"/>
                <a:ea typeface="Cambria"/>
                <a:cs typeface="Calibri"/>
              </a:rPr>
              <a:t>(1,1)</a:t>
            </a:r>
            <a:endParaRPr lang="it-IT"/>
          </a:p>
        </p:txBody>
      </p:sp>
      <p:sp>
        <p:nvSpPr>
          <p:cNvPr id="17" name="CasellaDiTesto 3">
            <a:extLst>
              <a:ext uri="{FF2B5EF4-FFF2-40B4-BE49-F238E27FC236}">
                <a16:creationId xmlns:a16="http://schemas.microsoft.com/office/drawing/2014/main" id="{5EB42135-1112-ECD1-C6B7-9F0C38571376}"/>
              </a:ext>
            </a:extLst>
          </p:cNvPr>
          <p:cNvSpPr txBox="1"/>
          <p:nvPr/>
        </p:nvSpPr>
        <p:spPr>
          <a:xfrm>
            <a:off x="7687109" y="2185769"/>
            <a:ext cx="828982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it-IT" sz="1000" b="1" i="1">
                <a:solidFill>
                  <a:srgbClr val="31F50A"/>
                </a:solidFill>
                <a:latin typeface="Cambria"/>
                <a:ea typeface="Cambria"/>
                <a:cs typeface="Calibri"/>
              </a:rPr>
              <a:t>U(0,1)</a:t>
            </a:r>
          </a:p>
        </p:txBody>
      </p:sp>
      <p:sp>
        <p:nvSpPr>
          <p:cNvPr id="19" name="CasellaDiTesto 3">
            <a:extLst>
              <a:ext uri="{FF2B5EF4-FFF2-40B4-BE49-F238E27FC236}">
                <a16:creationId xmlns:a16="http://schemas.microsoft.com/office/drawing/2014/main" id="{35DE4CF0-B828-6AD7-62A7-3CC344CCF136}"/>
              </a:ext>
            </a:extLst>
          </p:cNvPr>
          <p:cNvSpPr txBox="1"/>
          <p:nvPr/>
        </p:nvSpPr>
        <p:spPr>
          <a:xfrm>
            <a:off x="2492869" y="3854413"/>
            <a:ext cx="828982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it-IT" sz="1000" b="1" i="1">
                <a:solidFill>
                  <a:srgbClr val="31F50A"/>
                </a:solidFill>
                <a:latin typeface="Cambria"/>
                <a:ea typeface="Cambria"/>
                <a:cs typeface="Calibri"/>
              </a:rPr>
              <a:t>N(10,1)</a:t>
            </a:r>
          </a:p>
        </p:txBody>
      </p:sp>
      <p:sp>
        <p:nvSpPr>
          <p:cNvPr id="21" name="CasellaDiTesto 3">
            <a:extLst>
              <a:ext uri="{FF2B5EF4-FFF2-40B4-BE49-F238E27FC236}">
                <a16:creationId xmlns:a16="http://schemas.microsoft.com/office/drawing/2014/main" id="{BA04E1FC-0916-CC83-AF5E-B91BC0E95672}"/>
              </a:ext>
            </a:extLst>
          </p:cNvPr>
          <p:cNvSpPr txBox="1"/>
          <p:nvPr/>
        </p:nvSpPr>
        <p:spPr>
          <a:xfrm>
            <a:off x="5100091" y="3977092"/>
            <a:ext cx="828982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it-IT" sz="1000" b="1" i="1">
                <a:solidFill>
                  <a:srgbClr val="31F50A"/>
                </a:solidFill>
                <a:latin typeface="Cambria"/>
                <a:ea typeface="Cambria"/>
                <a:cs typeface="Calibri"/>
              </a:rPr>
              <a:t>N(2,0.1)</a:t>
            </a:r>
          </a:p>
        </p:txBody>
      </p:sp>
      <p:sp>
        <p:nvSpPr>
          <p:cNvPr id="23" name="CasellaDiTesto 3">
            <a:extLst>
              <a:ext uri="{FF2B5EF4-FFF2-40B4-BE49-F238E27FC236}">
                <a16:creationId xmlns:a16="http://schemas.microsoft.com/office/drawing/2014/main" id="{4E4B83C7-9CCA-FC72-03FD-C0D5ECCF486A}"/>
              </a:ext>
            </a:extLst>
          </p:cNvPr>
          <p:cNvSpPr txBox="1"/>
          <p:nvPr/>
        </p:nvSpPr>
        <p:spPr>
          <a:xfrm>
            <a:off x="7750614" y="3939331"/>
            <a:ext cx="828982" cy="53860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100" b="1" i="1">
                <a:solidFill>
                  <a:srgbClr val="31F50A"/>
                </a:solidFill>
                <a:ea typeface="+mn-lt"/>
                <a:cs typeface="+mn-lt"/>
              </a:rPr>
              <a:t>Γ</a:t>
            </a:r>
            <a:r>
              <a:rPr lang="it-IT" sz="1000" b="1" i="1">
                <a:solidFill>
                  <a:srgbClr val="31F50A"/>
                </a:solidFill>
                <a:ea typeface="+mn-lt"/>
                <a:cs typeface="+mn-lt"/>
              </a:rPr>
              <a:t>(1,1)</a:t>
            </a:r>
            <a:endParaRPr lang="en-US">
              <a:ea typeface="+mn-lt"/>
              <a:cs typeface="+mn-lt"/>
            </a:endParaRPr>
          </a:p>
          <a:p>
            <a:pPr algn="l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82188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1D6592CA-3AEF-9245-9030-A69744F573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003" y="4970250"/>
            <a:ext cx="7823997" cy="744750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E47DEB7E-F71D-D84F-9011-B56FE9D816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1780" t="23069"/>
          <a:stretch/>
        </p:blipFill>
        <p:spPr>
          <a:xfrm>
            <a:off x="-27864" y="0"/>
            <a:ext cx="9144000" cy="838560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7143AF52-E038-704E-8B38-1D351568BE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1785" y="140994"/>
            <a:ext cx="1467464" cy="655118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11981F73-4EE0-514F-B43A-E709FADE36F0}"/>
              </a:ext>
            </a:extLst>
          </p:cNvPr>
          <p:cNvSpPr txBox="1"/>
          <p:nvPr/>
        </p:nvSpPr>
        <p:spPr>
          <a:xfrm>
            <a:off x="81740" y="139158"/>
            <a:ext cx="8094235" cy="55399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sz="3000" b="1">
                <a:solidFill>
                  <a:schemeClr val="bg1"/>
                </a:solidFill>
                <a:latin typeface="+mj-lt"/>
              </a:rPr>
              <a:t>RESULTS: synthetic timeseries 3-STAN</a:t>
            </a:r>
            <a:endParaRPr lang="it-IT"/>
          </a:p>
        </p:txBody>
      </p:sp>
      <p:sp>
        <p:nvSpPr>
          <p:cNvPr id="13" name="Segnaposto numero diapositiva 12">
            <a:extLst>
              <a:ext uri="{FF2B5EF4-FFF2-40B4-BE49-F238E27FC236}">
                <a16:creationId xmlns:a16="http://schemas.microsoft.com/office/drawing/2014/main" id="{EFFCE501-846A-3E4D-8BB3-296EF5F9C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FD6AA-E63A-A446-AE74-D7B2F3293778}" type="slidenum">
              <a:rPr lang="en-GB" smtClean="0"/>
              <a:t>72</a:t>
            </a:fld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0FE3B9-8A25-E0DF-EABD-EE2C9A07CFB5}"/>
              </a:ext>
            </a:extLst>
          </p:cNvPr>
          <p:cNvSpPr txBox="1"/>
          <p:nvPr/>
        </p:nvSpPr>
        <p:spPr>
          <a:xfrm>
            <a:off x="4424518" y="3789303"/>
            <a:ext cx="4663381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buFont typeface="Arial"/>
              <a:buChar char="•"/>
            </a:pPr>
            <a:r>
              <a:rPr lang="en-GB">
                <a:ea typeface="+mn-lt"/>
                <a:cs typeface="+mn-lt"/>
              </a:rPr>
              <a:t> Step function corruption but we have a double jump.</a:t>
            </a:r>
            <a:endParaRPr lang="en-GB">
              <a:cs typeface="Calibri" panose="020F0502020204030204"/>
            </a:endParaRPr>
          </a:p>
          <a:p>
            <a:pPr>
              <a:buFont typeface="Arial"/>
              <a:buChar char="•"/>
            </a:pPr>
            <a:endParaRPr lang="en-GB">
              <a:cs typeface="Calibri" panose="020F0502020204030204"/>
            </a:endParaRPr>
          </a:p>
          <a:p>
            <a:pPr>
              <a:buFont typeface="Arial"/>
              <a:buChar char="•"/>
            </a:pPr>
            <a:r>
              <a:rPr lang="en-GB">
                <a:cs typeface="Calibri" panose="020F0502020204030204"/>
              </a:rPr>
              <a:t> 2 cycles are skipped between 200 and 400 </a:t>
            </a:r>
            <a:r>
              <a:rPr lang="en-GB" err="1">
                <a:cs typeface="Calibri" panose="020F0502020204030204"/>
              </a:rPr>
              <a:t>ys</a:t>
            </a:r>
            <a:endParaRPr lang="en-GB"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endParaRPr lang="en-GB">
              <a:cs typeface="Calibri" panose="020F0502020204030204"/>
            </a:endParaRPr>
          </a:p>
        </p:txBody>
      </p:sp>
      <p:pic>
        <p:nvPicPr>
          <p:cNvPr id="4" name="Picture 9" descr="Background pattern&#10;&#10;Description automatically generated">
            <a:extLst>
              <a:ext uri="{FF2B5EF4-FFF2-40B4-BE49-F238E27FC236}">
                <a16:creationId xmlns:a16="http://schemas.microsoft.com/office/drawing/2014/main" id="{E8FEA6CF-08FA-AD35-FA7D-A816428DE3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26088" y="847448"/>
            <a:ext cx="4111287" cy="2782830"/>
          </a:xfrm>
          <a:prstGeom prst="rect">
            <a:avLst/>
          </a:prstGeom>
        </p:spPr>
      </p:pic>
      <p:pic>
        <p:nvPicPr>
          <p:cNvPr id="10" name="Picture 11" descr="Chart&#10;&#10;Description automatically generated">
            <a:extLst>
              <a:ext uri="{FF2B5EF4-FFF2-40B4-BE49-F238E27FC236}">
                <a16:creationId xmlns:a16="http://schemas.microsoft.com/office/drawing/2014/main" id="{7E4F281E-2E11-9F63-0E8A-E641FEE31DB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0266" r="-1811"/>
          <a:stretch/>
        </p:blipFill>
        <p:spPr>
          <a:xfrm>
            <a:off x="248107" y="834350"/>
            <a:ext cx="3935260" cy="2262790"/>
          </a:xfrm>
          <a:prstGeom prst="rect">
            <a:avLst/>
          </a:prstGeom>
        </p:spPr>
      </p:pic>
      <p:pic>
        <p:nvPicPr>
          <p:cNvPr id="12" name="Picture 11" descr="Chart&#10;&#10;Description automatically generated">
            <a:extLst>
              <a:ext uri="{FF2B5EF4-FFF2-40B4-BE49-F238E27FC236}">
                <a16:creationId xmlns:a16="http://schemas.microsoft.com/office/drawing/2014/main" id="{E61EA5BA-9919-583C-0404-002C99B319B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-1178" r="49632"/>
          <a:stretch/>
        </p:blipFill>
        <p:spPr>
          <a:xfrm>
            <a:off x="247324" y="3093261"/>
            <a:ext cx="3879955" cy="251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64514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3" descr="Chart, histogram&#10;&#10;Description automatically generated">
            <a:extLst>
              <a:ext uri="{FF2B5EF4-FFF2-40B4-BE49-F238E27FC236}">
                <a16:creationId xmlns:a16="http://schemas.microsoft.com/office/drawing/2014/main" id="{B99E437D-1179-9B7D-BD41-227F410DC0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326" y="1022450"/>
            <a:ext cx="6978181" cy="3573731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1D6592CA-3AEF-9245-9030-A69744F573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0003" y="4970250"/>
            <a:ext cx="7823997" cy="744750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E47DEB7E-F71D-D84F-9011-B56FE9D816E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1780" t="23069"/>
          <a:stretch/>
        </p:blipFill>
        <p:spPr>
          <a:xfrm>
            <a:off x="-27864" y="0"/>
            <a:ext cx="9144000" cy="838560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7143AF52-E038-704E-8B38-1D351568BE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1785" y="140994"/>
            <a:ext cx="1467464" cy="655118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11981F73-4EE0-514F-B43A-E709FADE36F0}"/>
              </a:ext>
            </a:extLst>
          </p:cNvPr>
          <p:cNvSpPr txBox="1"/>
          <p:nvPr/>
        </p:nvSpPr>
        <p:spPr>
          <a:xfrm>
            <a:off x="81740" y="139158"/>
            <a:ext cx="8094235" cy="55399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sz="3000" b="1">
                <a:solidFill>
                  <a:schemeClr val="bg1"/>
                </a:solidFill>
                <a:latin typeface="+mj-lt"/>
              </a:rPr>
              <a:t>RESULTS: synthetic timeseries 3-STAN</a:t>
            </a:r>
            <a:endParaRPr lang="it-IT">
              <a:solidFill>
                <a:schemeClr val="bg1"/>
              </a:solidFill>
            </a:endParaRPr>
          </a:p>
        </p:txBody>
      </p:sp>
      <p:sp>
        <p:nvSpPr>
          <p:cNvPr id="13" name="Segnaposto numero diapositiva 12">
            <a:extLst>
              <a:ext uri="{FF2B5EF4-FFF2-40B4-BE49-F238E27FC236}">
                <a16:creationId xmlns:a16="http://schemas.microsoft.com/office/drawing/2014/main" id="{EFFCE501-846A-3E4D-8BB3-296EF5F9C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FD6AA-E63A-A446-AE74-D7B2F3293778}" type="slidenum">
              <a:rPr lang="en-GB" smtClean="0"/>
              <a:t>73</a:t>
            </a:fld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383109-2A59-ACE0-A922-88F1CE9EB556}"/>
              </a:ext>
            </a:extLst>
          </p:cNvPr>
          <p:cNvSpPr txBox="1"/>
          <p:nvPr/>
        </p:nvSpPr>
        <p:spPr>
          <a:xfrm>
            <a:off x="524213" y="4703674"/>
            <a:ext cx="515749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>
                <a:cs typeface="Calibri"/>
              </a:rPr>
              <a:t>Histograms of posteriors for the different parameters with the prior distributions</a:t>
            </a:r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8A74CD-DEE1-9365-A8F1-4E240D2090B8}"/>
              </a:ext>
            </a:extLst>
          </p:cNvPr>
          <p:cNvSpPr txBox="1"/>
          <p:nvPr/>
        </p:nvSpPr>
        <p:spPr>
          <a:xfrm>
            <a:off x="7767289" y="1430983"/>
            <a:ext cx="188421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900">
                <a:cs typeface="Calibri" panose="020F0502020204030204"/>
              </a:rPr>
              <a:t>           Posterior</a:t>
            </a:r>
            <a:endParaRPr lang="en-US" sz="900">
              <a:cs typeface="Calibri"/>
            </a:endParaRPr>
          </a:p>
          <a:p>
            <a:r>
              <a:rPr lang="en-GB" sz="900">
                <a:cs typeface="Calibri" panose="020F0502020204030204"/>
              </a:rPr>
              <a:t>           Prior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8B8D793-CA8C-4089-652C-3A1B6475D384}"/>
              </a:ext>
            </a:extLst>
          </p:cNvPr>
          <p:cNvCxnSpPr/>
          <p:nvPr/>
        </p:nvCxnSpPr>
        <p:spPr>
          <a:xfrm flipV="1">
            <a:off x="7769964" y="1550047"/>
            <a:ext cx="258289" cy="221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94822C9-DC78-0C8D-8E8C-1BC461E1D5BA}"/>
              </a:ext>
            </a:extLst>
          </p:cNvPr>
          <p:cNvCxnSpPr>
            <a:cxnSpLocks/>
          </p:cNvCxnSpPr>
          <p:nvPr/>
        </p:nvCxnSpPr>
        <p:spPr>
          <a:xfrm flipV="1">
            <a:off x="7769963" y="1707501"/>
            <a:ext cx="258289" cy="221"/>
          </a:xfrm>
          <a:prstGeom prst="straightConnector1">
            <a:avLst/>
          </a:prstGeom>
          <a:ln w="28575">
            <a:solidFill>
              <a:srgbClr val="27E67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asellaDiTesto 3">
            <a:extLst>
              <a:ext uri="{FF2B5EF4-FFF2-40B4-BE49-F238E27FC236}">
                <a16:creationId xmlns:a16="http://schemas.microsoft.com/office/drawing/2014/main" id="{EFF0C807-2371-C946-DD8B-0803D49E2E31}"/>
              </a:ext>
            </a:extLst>
          </p:cNvPr>
          <p:cNvSpPr txBox="1"/>
          <p:nvPr/>
        </p:nvSpPr>
        <p:spPr>
          <a:xfrm>
            <a:off x="2325242" y="2118857"/>
            <a:ext cx="828982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it-IT" sz="1000" b="1" i="1">
                <a:solidFill>
                  <a:srgbClr val="31F50A"/>
                </a:solidFill>
                <a:latin typeface="Cambria"/>
                <a:ea typeface="Cambria"/>
                <a:cs typeface="Calibri"/>
              </a:rPr>
              <a:t>N(1,0.1)</a:t>
            </a:r>
          </a:p>
        </p:txBody>
      </p:sp>
      <p:sp>
        <p:nvSpPr>
          <p:cNvPr id="15" name="CasellaDiTesto 3">
            <a:extLst>
              <a:ext uri="{FF2B5EF4-FFF2-40B4-BE49-F238E27FC236}">
                <a16:creationId xmlns:a16="http://schemas.microsoft.com/office/drawing/2014/main" id="{710714C9-EC63-5BF9-EB4D-7EB499E34092}"/>
              </a:ext>
            </a:extLst>
          </p:cNvPr>
          <p:cNvSpPr txBox="1"/>
          <p:nvPr/>
        </p:nvSpPr>
        <p:spPr>
          <a:xfrm>
            <a:off x="4783411" y="2368649"/>
            <a:ext cx="1092302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000" b="1" i="1">
                <a:solidFill>
                  <a:srgbClr val="31F50A"/>
                </a:solidFill>
                <a:latin typeface="Cambria"/>
                <a:ea typeface="Cambria"/>
                <a:cs typeface="Calibri"/>
              </a:rPr>
              <a:t>   </a:t>
            </a:r>
            <a:r>
              <a:rPr lang="it-IT" sz="1100" b="1" i="1">
                <a:solidFill>
                  <a:srgbClr val="31F50A"/>
                </a:solidFill>
                <a:ea typeface="+mn-lt"/>
                <a:cs typeface="+mn-lt"/>
              </a:rPr>
              <a:t>Γ</a:t>
            </a:r>
            <a:r>
              <a:rPr lang="it-IT" sz="1000" b="1" i="1">
                <a:solidFill>
                  <a:srgbClr val="31F50A"/>
                </a:solidFill>
                <a:latin typeface="Cambria"/>
                <a:ea typeface="Cambria"/>
                <a:cs typeface="Calibri"/>
              </a:rPr>
              <a:t>(1,1)</a:t>
            </a:r>
            <a:endParaRPr lang="it-IT"/>
          </a:p>
        </p:txBody>
      </p:sp>
      <p:sp>
        <p:nvSpPr>
          <p:cNvPr id="19" name="CasellaDiTesto 3">
            <a:extLst>
              <a:ext uri="{FF2B5EF4-FFF2-40B4-BE49-F238E27FC236}">
                <a16:creationId xmlns:a16="http://schemas.microsoft.com/office/drawing/2014/main" id="{35DE4CF0-B828-6AD7-62A7-3CC344CCF136}"/>
              </a:ext>
            </a:extLst>
          </p:cNvPr>
          <p:cNvSpPr txBox="1"/>
          <p:nvPr/>
        </p:nvSpPr>
        <p:spPr>
          <a:xfrm>
            <a:off x="2359898" y="4103795"/>
            <a:ext cx="828982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it-IT" sz="1000" b="1" i="1">
                <a:solidFill>
                  <a:srgbClr val="31F50A"/>
                </a:solidFill>
                <a:latin typeface="Cambria"/>
                <a:ea typeface="Cambria"/>
                <a:cs typeface="Calibri"/>
              </a:rPr>
              <a:t>N(10,1)</a:t>
            </a:r>
          </a:p>
        </p:txBody>
      </p:sp>
      <p:sp>
        <p:nvSpPr>
          <p:cNvPr id="21" name="CasellaDiTesto 3">
            <a:extLst>
              <a:ext uri="{FF2B5EF4-FFF2-40B4-BE49-F238E27FC236}">
                <a16:creationId xmlns:a16="http://schemas.microsoft.com/office/drawing/2014/main" id="{BA04E1FC-0916-CC83-AF5E-B91BC0E95672}"/>
              </a:ext>
            </a:extLst>
          </p:cNvPr>
          <p:cNvSpPr txBox="1"/>
          <p:nvPr/>
        </p:nvSpPr>
        <p:spPr>
          <a:xfrm>
            <a:off x="4618070" y="3977092"/>
            <a:ext cx="828982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it-IT" sz="1000" b="1" i="1">
                <a:solidFill>
                  <a:srgbClr val="31F50A"/>
                </a:solidFill>
                <a:latin typeface="Cambria"/>
                <a:ea typeface="Cambria"/>
                <a:cs typeface="Calibri"/>
              </a:rPr>
              <a:t>N(2,1)</a:t>
            </a:r>
          </a:p>
        </p:txBody>
      </p:sp>
      <p:sp>
        <p:nvSpPr>
          <p:cNvPr id="23" name="CasellaDiTesto 3">
            <a:extLst>
              <a:ext uri="{FF2B5EF4-FFF2-40B4-BE49-F238E27FC236}">
                <a16:creationId xmlns:a16="http://schemas.microsoft.com/office/drawing/2014/main" id="{4E4B83C7-9CCA-FC72-03FD-C0D5ECCF486A}"/>
              </a:ext>
            </a:extLst>
          </p:cNvPr>
          <p:cNvSpPr txBox="1"/>
          <p:nvPr/>
        </p:nvSpPr>
        <p:spPr>
          <a:xfrm>
            <a:off x="7163324" y="4083418"/>
            <a:ext cx="828982" cy="53860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100" b="1" i="1">
                <a:solidFill>
                  <a:srgbClr val="31F50A"/>
                </a:solidFill>
                <a:ea typeface="+mn-lt"/>
                <a:cs typeface="+mn-lt"/>
              </a:rPr>
              <a:t>Γ</a:t>
            </a:r>
            <a:r>
              <a:rPr lang="it-IT" sz="1000" b="1" i="1">
                <a:solidFill>
                  <a:srgbClr val="31F50A"/>
                </a:solidFill>
                <a:ea typeface="+mn-lt"/>
                <a:cs typeface="+mn-lt"/>
              </a:rPr>
              <a:t>(1,1)</a:t>
            </a:r>
            <a:endParaRPr lang="en-US">
              <a:ea typeface="+mn-lt"/>
              <a:cs typeface="+mn-lt"/>
            </a:endParaRPr>
          </a:p>
          <a:p>
            <a:pPr algn="l"/>
            <a:endParaRPr lang="en-US"/>
          </a:p>
        </p:txBody>
      </p:sp>
      <p:sp>
        <p:nvSpPr>
          <p:cNvPr id="2" name="CasellaDiTesto 3">
            <a:extLst>
              <a:ext uri="{FF2B5EF4-FFF2-40B4-BE49-F238E27FC236}">
                <a16:creationId xmlns:a16="http://schemas.microsoft.com/office/drawing/2014/main" id="{B363EB54-FC1B-861D-DDD6-446E76CE00D0}"/>
              </a:ext>
            </a:extLst>
          </p:cNvPr>
          <p:cNvSpPr txBox="1"/>
          <p:nvPr/>
        </p:nvSpPr>
        <p:spPr>
          <a:xfrm>
            <a:off x="6705232" y="2315654"/>
            <a:ext cx="881183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it-IT" sz="1000" b="1" i="1">
                <a:solidFill>
                  <a:srgbClr val="31F50A"/>
                </a:solidFill>
                <a:latin typeface="Cambria"/>
                <a:ea typeface="Cambria"/>
                <a:cs typeface="Calibri"/>
              </a:rPr>
              <a:t>N(100,100)</a:t>
            </a:r>
          </a:p>
        </p:txBody>
      </p:sp>
    </p:spTree>
    <p:extLst>
      <p:ext uri="{BB962C8B-B14F-4D97-AF65-F5344CB8AC3E}">
        <p14:creationId xmlns:p14="http://schemas.microsoft.com/office/powerpoint/2010/main" val="404654587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1D6592CA-3AEF-9245-9030-A69744F573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003" y="4970250"/>
            <a:ext cx="7823997" cy="744750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E47DEB7E-F71D-D84F-9011-B56FE9D816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1780" t="23069"/>
          <a:stretch/>
        </p:blipFill>
        <p:spPr>
          <a:xfrm>
            <a:off x="-1283" y="0"/>
            <a:ext cx="9144000" cy="838560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7143AF52-E038-704E-8B38-1D351568BE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1785" y="140994"/>
            <a:ext cx="1467464" cy="655118"/>
          </a:xfrm>
          <a:prstGeom prst="rect">
            <a:avLst/>
          </a:prstGeom>
        </p:spPr>
      </p:pic>
      <p:sp>
        <p:nvSpPr>
          <p:cNvPr id="13" name="Segnaposto numero diapositiva 12">
            <a:extLst>
              <a:ext uri="{FF2B5EF4-FFF2-40B4-BE49-F238E27FC236}">
                <a16:creationId xmlns:a16="http://schemas.microsoft.com/office/drawing/2014/main" id="{EFFCE501-846A-3E4D-8BB3-296EF5F9C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FD6AA-E63A-A446-AE74-D7B2F3293778}" type="slidenum">
              <a:rPr lang="en-GB" smtClean="0"/>
              <a:t>74</a:t>
            </a:fld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C94009-1275-DB80-A7AD-A8A8BDBB1B93}"/>
              </a:ext>
            </a:extLst>
          </p:cNvPr>
          <p:cNvSpPr txBox="1"/>
          <p:nvPr/>
        </p:nvSpPr>
        <p:spPr>
          <a:xfrm>
            <a:off x="188693" y="839480"/>
            <a:ext cx="7509179" cy="967957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GB" sz="2000">
                <a:ea typeface="Calibri"/>
                <a:cs typeface="Calibri"/>
              </a:rPr>
              <a:t>Bayesian inference was performed considering the following reference C-14 periods:  </a:t>
            </a:r>
            <a:endParaRPr lang="it-IT">
              <a:ea typeface="Calibri" panose="020F0502020204030204"/>
              <a:cs typeface="Calibri" panose="020F0502020204030204"/>
            </a:endParaRPr>
          </a:p>
        </p:txBody>
      </p:sp>
      <p:graphicFrame>
        <p:nvGraphicFramePr>
          <p:cNvPr id="5" name="Tabella 6">
            <a:extLst>
              <a:ext uri="{FF2B5EF4-FFF2-40B4-BE49-F238E27FC236}">
                <a16:creationId xmlns:a16="http://schemas.microsoft.com/office/drawing/2014/main" id="{EDC4FBEA-2D84-FA3F-5504-475A41D951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9393419"/>
              </p:ext>
            </p:extLst>
          </p:nvPr>
        </p:nvGraphicFramePr>
        <p:xfrm>
          <a:off x="5356012" y="1533296"/>
          <a:ext cx="3608434" cy="336295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01750">
                  <a:extLst>
                    <a:ext uri="{9D8B030D-6E8A-4147-A177-3AD203B41FA5}">
                      <a16:colId xmlns:a16="http://schemas.microsoft.com/office/drawing/2014/main" val="3976994002"/>
                    </a:ext>
                  </a:extLst>
                </a:gridCol>
                <a:gridCol w="1406684">
                  <a:extLst>
                    <a:ext uri="{9D8B030D-6E8A-4147-A177-3AD203B41FA5}">
                      <a16:colId xmlns:a16="http://schemas.microsoft.com/office/drawing/2014/main" val="17744498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sz="1800" b="1" err="1"/>
                        <a:t>Signal's</a:t>
                      </a:r>
                      <a:r>
                        <a:rPr lang="it-IT" sz="1800" b="1"/>
                        <a:t> </a:t>
                      </a:r>
                      <a:r>
                        <a:rPr lang="it-IT" sz="1800" b="1" err="1"/>
                        <a:t>periods</a:t>
                      </a:r>
                      <a:r>
                        <a:rPr lang="it-IT" sz="1800" b="1"/>
                        <a:t> [y]</a:t>
                      </a:r>
                      <a:endParaRPr lang="it-IT" sz="1800" b="1" err="1"/>
                    </a:p>
                  </a:txBody>
                  <a:tcPr>
                    <a:lnL w="6350">
                      <a:solidFill>
                        <a:schemeClr val="tx1"/>
                      </a:solidFill>
                    </a:lnL>
                    <a:lnR w="6350">
                      <a:solidFill>
                        <a:schemeClr val="tx1"/>
                      </a:solidFill>
                    </a:lnR>
                    <a:lnT w="6350">
                      <a:solidFill>
                        <a:schemeClr val="tx1"/>
                      </a:solidFill>
                    </a:lnT>
                    <a:lnB w="635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b="1"/>
                        <a:t>Δ (%)</a:t>
                      </a:r>
                    </a:p>
                  </a:txBody>
                  <a:tcPr>
                    <a:lnL w="6350">
                      <a:solidFill>
                        <a:schemeClr val="tx1"/>
                      </a:solidFill>
                    </a:lnL>
                    <a:lnR w="6350">
                      <a:solidFill>
                        <a:schemeClr val="tx1"/>
                      </a:solidFill>
                    </a:lnR>
                    <a:lnT w="6350">
                      <a:solidFill>
                        <a:schemeClr val="tx1"/>
                      </a:solidFill>
                    </a:lnT>
                    <a:lnB w="635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179450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sz="1800"/>
                        <a:t>8872.50</a:t>
                      </a:r>
                    </a:p>
                  </a:txBody>
                  <a:tcPr>
                    <a:lnL w="6350">
                      <a:solidFill>
                        <a:schemeClr val="tx1"/>
                      </a:solidFill>
                    </a:lnL>
                    <a:lnR w="6350">
                      <a:solidFill>
                        <a:schemeClr val="tx1"/>
                      </a:solidFill>
                    </a:lnR>
                    <a:lnT w="6350">
                      <a:solidFill>
                        <a:schemeClr val="tx1"/>
                      </a:solidFill>
                    </a:lnT>
                    <a:lnB w="635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/>
                        <a:t>-</a:t>
                      </a:r>
                    </a:p>
                  </a:txBody>
                  <a:tcPr>
                    <a:lnL w="6350">
                      <a:solidFill>
                        <a:schemeClr val="tx1"/>
                      </a:solidFill>
                    </a:lnL>
                    <a:lnR w="6350">
                      <a:solidFill>
                        <a:schemeClr val="tx1"/>
                      </a:solidFill>
                    </a:lnR>
                    <a:lnT w="6350">
                      <a:solidFill>
                        <a:schemeClr val="tx1"/>
                      </a:solidFill>
                    </a:lnT>
                    <a:lnB w="635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126623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sz="1800"/>
                        <a:t>2185.80</a:t>
                      </a:r>
                    </a:p>
                  </a:txBody>
                  <a:tcPr>
                    <a:lnL w="6350">
                      <a:solidFill>
                        <a:schemeClr val="tx1"/>
                      </a:solidFill>
                    </a:lnL>
                    <a:lnR w="6350">
                      <a:solidFill>
                        <a:schemeClr val="tx1"/>
                      </a:solidFill>
                    </a:lnR>
                    <a:lnT w="6350">
                      <a:solidFill>
                        <a:schemeClr val="tx1"/>
                      </a:solidFill>
                    </a:lnT>
                    <a:lnB w="635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/>
                        <a:t>-</a:t>
                      </a:r>
                    </a:p>
                  </a:txBody>
                  <a:tcPr>
                    <a:lnL w="6350">
                      <a:solidFill>
                        <a:schemeClr val="tx1"/>
                      </a:solidFill>
                    </a:lnL>
                    <a:lnR w="6350">
                      <a:solidFill>
                        <a:schemeClr val="tx1"/>
                      </a:solidFill>
                    </a:lnR>
                    <a:lnT w="6350">
                      <a:solidFill>
                        <a:schemeClr val="tx1"/>
                      </a:solidFill>
                    </a:lnT>
                    <a:lnB w="635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195243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sz="1800" strike="sngStrike"/>
                        <a:t>972.53</a:t>
                      </a:r>
                      <a:r>
                        <a:rPr lang="it-IT" sz="1800"/>
                        <a:t>  963.49</a:t>
                      </a:r>
                    </a:p>
                  </a:txBody>
                  <a:tcPr>
                    <a:lnL w="6350">
                      <a:solidFill>
                        <a:schemeClr val="tx1"/>
                      </a:solidFill>
                    </a:lnL>
                    <a:lnR w="6350">
                      <a:solidFill>
                        <a:schemeClr val="tx1"/>
                      </a:solidFill>
                    </a:lnR>
                    <a:lnT w="6350">
                      <a:solidFill>
                        <a:schemeClr val="tx1"/>
                      </a:solidFill>
                    </a:lnT>
                    <a:lnB w="6350">
                      <a:solidFill>
                        <a:schemeClr val="tx1"/>
                      </a:solidFill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/>
                        <a:t>0.93</a:t>
                      </a:r>
                    </a:p>
                  </a:txBody>
                  <a:tcPr>
                    <a:lnL w="6350">
                      <a:solidFill>
                        <a:schemeClr val="tx1"/>
                      </a:solidFill>
                    </a:lnL>
                    <a:lnR w="6350">
                      <a:solidFill>
                        <a:schemeClr val="tx1"/>
                      </a:solidFill>
                    </a:lnR>
                    <a:lnT w="6350">
                      <a:solidFill>
                        <a:schemeClr val="tx1"/>
                      </a:solidFill>
                    </a:lnT>
                    <a:lnB w="6350">
                      <a:solidFill>
                        <a:schemeClr val="tx1"/>
                      </a:solidFill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70171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sz="1800" strike="sngStrike"/>
                        <a:t>349.91</a:t>
                      </a:r>
                      <a:r>
                        <a:rPr lang="it-IT" sz="1800" strike="noStrike"/>
                        <a:t> </a:t>
                      </a:r>
                      <a:r>
                        <a:rPr lang="it-IT" sz="1800"/>
                        <a:t> 349.12</a:t>
                      </a:r>
                    </a:p>
                  </a:txBody>
                  <a:tcPr>
                    <a:lnL w="6350">
                      <a:solidFill>
                        <a:schemeClr val="tx1"/>
                      </a:solidFill>
                    </a:lnL>
                    <a:lnR w="6350">
                      <a:solidFill>
                        <a:schemeClr val="tx1"/>
                      </a:solidFill>
                    </a:lnR>
                    <a:lnT w="6350">
                      <a:solidFill>
                        <a:schemeClr val="tx1"/>
                      </a:solidFill>
                    </a:lnT>
                    <a:lnB w="6350">
                      <a:solidFill>
                        <a:schemeClr val="tx1"/>
                      </a:solidFill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/>
                        <a:t>0.23</a:t>
                      </a:r>
                    </a:p>
                  </a:txBody>
                  <a:tcPr>
                    <a:lnL w="6350">
                      <a:solidFill>
                        <a:schemeClr val="tx1"/>
                      </a:solidFill>
                    </a:lnL>
                    <a:lnR w="6350">
                      <a:solidFill>
                        <a:schemeClr val="tx1"/>
                      </a:solidFill>
                    </a:lnR>
                    <a:lnT w="6350">
                      <a:solidFill>
                        <a:schemeClr val="tx1"/>
                      </a:solidFill>
                    </a:lnT>
                    <a:lnB w="6350">
                      <a:solidFill>
                        <a:schemeClr val="tx1"/>
                      </a:solidFill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22638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sz="1800" strike="sngStrike"/>
                        <a:t>230.23</a:t>
                      </a:r>
                      <a:r>
                        <a:rPr lang="it-IT" sz="1800"/>
                        <a:t>  234.00</a:t>
                      </a:r>
                    </a:p>
                  </a:txBody>
                  <a:tcPr>
                    <a:lnL w="6350">
                      <a:solidFill>
                        <a:schemeClr val="tx1"/>
                      </a:solidFill>
                    </a:lnL>
                    <a:lnR w="6350">
                      <a:solidFill>
                        <a:schemeClr val="tx1"/>
                      </a:solidFill>
                    </a:lnR>
                    <a:lnT w="6350">
                      <a:solidFill>
                        <a:schemeClr val="tx1"/>
                      </a:solidFill>
                    </a:lnT>
                    <a:lnB w="6350">
                      <a:solidFill>
                        <a:schemeClr val="tx1"/>
                      </a:solidFill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/>
                        <a:t>1.64</a:t>
                      </a:r>
                    </a:p>
                  </a:txBody>
                  <a:tcPr>
                    <a:lnL w="6350">
                      <a:solidFill>
                        <a:schemeClr val="tx1"/>
                      </a:solidFill>
                    </a:lnL>
                    <a:lnR w="6350">
                      <a:solidFill>
                        <a:schemeClr val="tx1"/>
                      </a:solidFill>
                    </a:lnR>
                    <a:lnT w="6350">
                      <a:solidFill>
                        <a:schemeClr val="tx1"/>
                      </a:solidFill>
                    </a:lnT>
                    <a:lnB w="6350">
                      <a:solidFill>
                        <a:schemeClr val="tx1"/>
                      </a:solidFill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66074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sz="1800" strike="sngStrike"/>
                        <a:t>207.16</a:t>
                      </a:r>
                      <a:r>
                        <a:rPr lang="it-IT" sz="1800" strike="noStrike"/>
                        <a:t>  </a:t>
                      </a:r>
                      <a:r>
                        <a:rPr lang="it-IT" sz="1800"/>
                        <a:t>207.96</a:t>
                      </a:r>
                    </a:p>
                  </a:txBody>
                  <a:tcPr>
                    <a:lnL w="6350">
                      <a:solidFill>
                        <a:schemeClr val="tx1"/>
                      </a:solidFill>
                    </a:lnL>
                    <a:lnR w="6350">
                      <a:solidFill>
                        <a:schemeClr val="tx1"/>
                      </a:solidFill>
                    </a:lnR>
                    <a:lnT w="6350">
                      <a:solidFill>
                        <a:schemeClr val="tx1"/>
                      </a:solidFill>
                    </a:lnT>
                    <a:lnB w="6350">
                      <a:solidFill>
                        <a:schemeClr val="tx1"/>
                      </a:solidFill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/>
                        <a:t>0.39</a:t>
                      </a:r>
                    </a:p>
                  </a:txBody>
                  <a:tcPr>
                    <a:lnL w="6350">
                      <a:solidFill>
                        <a:schemeClr val="tx1"/>
                      </a:solidFill>
                    </a:lnL>
                    <a:lnR w="6350">
                      <a:solidFill>
                        <a:schemeClr val="tx1"/>
                      </a:solidFill>
                    </a:lnR>
                    <a:lnT w="6350">
                      <a:solidFill>
                        <a:schemeClr val="tx1"/>
                      </a:solidFill>
                    </a:lnT>
                    <a:lnB w="6350">
                      <a:solidFill>
                        <a:schemeClr val="tx1"/>
                      </a:solidFill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6287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sz="1800" strike="sngStrike"/>
                        <a:t>87.43</a:t>
                      </a:r>
                      <a:r>
                        <a:rPr lang="it-IT" sz="1800"/>
                        <a:t>  87.85</a:t>
                      </a:r>
                    </a:p>
                  </a:txBody>
                  <a:tcPr>
                    <a:lnL w="6350">
                      <a:solidFill>
                        <a:schemeClr val="tx1"/>
                      </a:solidFill>
                    </a:lnL>
                    <a:lnR w="6350">
                      <a:solidFill>
                        <a:schemeClr val="tx1"/>
                      </a:solidFill>
                    </a:lnR>
                    <a:lnT w="6350">
                      <a:solidFill>
                        <a:schemeClr val="tx1"/>
                      </a:solidFill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/>
                        <a:t>0.48</a:t>
                      </a:r>
                    </a:p>
                  </a:txBody>
                  <a:tcPr>
                    <a:lnL w="6350">
                      <a:solidFill>
                        <a:schemeClr val="tx1"/>
                      </a:solidFill>
                    </a:lnL>
                    <a:lnR w="6350">
                      <a:solidFill>
                        <a:schemeClr val="tx1"/>
                      </a:solidFill>
                    </a:lnR>
                    <a:lnT w="6350">
                      <a:solidFill>
                        <a:schemeClr val="tx1"/>
                      </a:solidFill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4139120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1800"/>
                        <a:t>86.10</a:t>
                      </a:r>
                    </a:p>
                  </a:txBody>
                  <a:tcPr>
                    <a:lnL w="6350">
                      <a:solidFill>
                        <a:schemeClr val="tx1"/>
                      </a:solidFill>
                    </a:lnL>
                    <a:lnR w="6350">
                      <a:solidFill>
                        <a:schemeClr val="tx1"/>
                      </a:solidFill>
                    </a:lnR>
                    <a:lnT w="6350">
                      <a:solidFill>
                        <a:schemeClr val="tx1"/>
                      </a:solidFill>
                    </a:lnT>
                    <a:lnB w="635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1800"/>
                        <a:t>-</a:t>
                      </a:r>
                    </a:p>
                  </a:txBody>
                  <a:tcPr>
                    <a:lnL w="6350">
                      <a:solidFill>
                        <a:schemeClr val="tx1"/>
                      </a:solidFill>
                    </a:lnL>
                    <a:lnR w="6350">
                      <a:solidFill>
                        <a:schemeClr val="tx1"/>
                      </a:solidFill>
                    </a:lnR>
                    <a:lnT w="6350">
                      <a:solidFill>
                        <a:schemeClr val="tx1"/>
                      </a:solidFill>
                    </a:lnT>
                    <a:lnB w="635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88947068"/>
                  </a:ext>
                </a:extLst>
              </a:tr>
            </a:tbl>
          </a:graphicData>
        </a:graphic>
      </p:graphicFrame>
      <p:sp>
        <p:nvSpPr>
          <p:cNvPr id="7" name="Parentesi graffa aperta 6">
            <a:extLst>
              <a:ext uri="{FF2B5EF4-FFF2-40B4-BE49-F238E27FC236}">
                <a16:creationId xmlns:a16="http://schemas.microsoft.com/office/drawing/2014/main" id="{3246223C-0921-A5DA-9056-4CA537CA7E0E}"/>
              </a:ext>
            </a:extLst>
          </p:cNvPr>
          <p:cNvSpPr/>
          <p:nvPr/>
        </p:nvSpPr>
        <p:spPr>
          <a:xfrm>
            <a:off x="5111922" y="2684106"/>
            <a:ext cx="242028" cy="1811310"/>
          </a:xfrm>
          <a:prstGeom prst="lef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EA37A3FA-81A2-2D2E-3811-4511673C215A}"/>
              </a:ext>
            </a:extLst>
          </p:cNvPr>
          <p:cNvSpPr txBox="1"/>
          <p:nvPr/>
        </p:nvSpPr>
        <p:spPr>
          <a:xfrm>
            <a:off x="3927263" y="1492951"/>
            <a:ext cx="1177718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err="1">
                <a:cs typeface="Calibri"/>
              </a:rPr>
              <a:t>Fixed</a:t>
            </a:r>
            <a:r>
              <a:rPr lang="it-IT">
                <a:cs typeface="Calibri"/>
              </a:rPr>
              <a:t> C-14</a:t>
            </a:r>
            <a:endParaRPr lang="it-IT"/>
          </a:p>
          <a:p>
            <a:pPr algn="ctr"/>
            <a:r>
              <a:rPr lang="it-IT" err="1">
                <a:cs typeface="Calibri"/>
              </a:rPr>
              <a:t>periods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3D74C85F-4087-CCA3-67D8-628774DEA4B0}"/>
              </a:ext>
            </a:extLst>
          </p:cNvPr>
          <p:cNvSpPr txBox="1"/>
          <p:nvPr/>
        </p:nvSpPr>
        <p:spPr>
          <a:xfrm>
            <a:off x="81740" y="139158"/>
            <a:ext cx="8094235" cy="55399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sz="3000" b="1">
                <a:solidFill>
                  <a:schemeClr val="bg1"/>
                </a:solidFill>
                <a:latin typeface="+mj-lt"/>
              </a:rPr>
              <a:t>RESULTS: Be 10 timeseries</a:t>
            </a:r>
            <a:endParaRPr lang="it-IT">
              <a:solidFill>
                <a:schemeClr val="bg1"/>
              </a:solidFill>
            </a:endParaRPr>
          </a:p>
        </p:txBody>
      </p:sp>
      <p:sp>
        <p:nvSpPr>
          <p:cNvPr id="11" name="Freccia angolare in su 10">
            <a:extLst>
              <a:ext uri="{FF2B5EF4-FFF2-40B4-BE49-F238E27FC236}">
                <a16:creationId xmlns:a16="http://schemas.microsoft.com/office/drawing/2014/main" id="{29E40C4F-FF0F-1C0B-F777-09F17D99F926}"/>
              </a:ext>
            </a:extLst>
          </p:cNvPr>
          <p:cNvSpPr/>
          <p:nvPr/>
        </p:nvSpPr>
        <p:spPr>
          <a:xfrm flipH="1">
            <a:off x="4522026" y="2132059"/>
            <a:ext cx="423325" cy="1514817"/>
          </a:xfrm>
          <a:prstGeom prst="bentUpArrow">
            <a:avLst/>
          </a:prstGeom>
          <a:solidFill>
            <a:srgbClr val="0070C0"/>
          </a:solidFill>
          <a:ln w="635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002060"/>
              </a:solidFill>
            </a:endParaRPr>
          </a:p>
        </p:txBody>
      </p:sp>
      <p:pic>
        <p:nvPicPr>
          <p:cNvPr id="12" name="Immagine 13" descr="Immagine che contiene grafico&#10;&#10;Descrizione generata automaticamente">
            <a:extLst>
              <a:ext uri="{FF2B5EF4-FFF2-40B4-BE49-F238E27FC236}">
                <a16:creationId xmlns:a16="http://schemas.microsoft.com/office/drawing/2014/main" id="{AFDC003E-91B4-7A5A-EC74-E4317388E1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43" y="2054488"/>
            <a:ext cx="4516681" cy="3071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53910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>
            <a:extLst>
              <a:ext uri="{FF2B5EF4-FFF2-40B4-BE49-F238E27FC236}">
                <a16:creationId xmlns:a16="http://schemas.microsoft.com/office/drawing/2014/main" id="{E47DEB7E-F71D-D84F-9011-B56FE9D816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1780" t="23069"/>
          <a:stretch/>
        </p:blipFill>
        <p:spPr>
          <a:xfrm>
            <a:off x="-27864" y="0"/>
            <a:ext cx="9144000" cy="838560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7143AF52-E038-704E-8B38-1D351568BE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1785" y="140994"/>
            <a:ext cx="1467464" cy="655118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11981F73-4EE0-514F-B43A-E709FADE36F0}"/>
              </a:ext>
            </a:extLst>
          </p:cNvPr>
          <p:cNvSpPr txBox="1"/>
          <p:nvPr/>
        </p:nvSpPr>
        <p:spPr>
          <a:xfrm>
            <a:off x="97357" y="139158"/>
            <a:ext cx="8094235" cy="55399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sz="3000" b="1">
                <a:solidFill>
                  <a:schemeClr val="bg1"/>
                </a:solidFill>
                <a:latin typeface="+mj-lt"/>
              </a:rPr>
              <a:t>RESULTS: Be 10 timeseries</a:t>
            </a:r>
            <a:endParaRPr lang="it-IT"/>
          </a:p>
        </p:txBody>
      </p:sp>
      <p:sp>
        <p:nvSpPr>
          <p:cNvPr id="13" name="Segnaposto numero diapositiva 12">
            <a:extLst>
              <a:ext uri="{FF2B5EF4-FFF2-40B4-BE49-F238E27FC236}">
                <a16:creationId xmlns:a16="http://schemas.microsoft.com/office/drawing/2014/main" id="{EFFCE501-846A-3E4D-8BB3-296EF5F9C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FD6AA-E63A-A446-AE74-D7B2F3293778}" type="slidenum">
              <a:rPr lang="en-GB" smtClean="0"/>
              <a:t>75</a:t>
            </a:fld>
            <a:endParaRPr lang="en-GB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837E4408-7FFB-71FA-B7A8-BCF15B8B388C}"/>
              </a:ext>
            </a:extLst>
          </p:cNvPr>
          <p:cNvSpPr txBox="1"/>
          <p:nvPr/>
        </p:nvSpPr>
        <p:spPr>
          <a:xfrm>
            <a:off x="509894" y="3682726"/>
            <a:ext cx="399805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>
                <a:ea typeface="Calibri" panose="020F0502020204030204"/>
                <a:cs typeface="Calibri" panose="020F0502020204030204"/>
              </a:rPr>
              <a:t>Hard to compare due to </a:t>
            </a:r>
            <a:r>
              <a:rPr lang="it-IT" err="1">
                <a:ea typeface="Calibri" panose="020F0502020204030204"/>
                <a:cs typeface="Calibri" panose="020F0502020204030204"/>
              </a:rPr>
              <a:t>different</a:t>
            </a:r>
            <a:r>
              <a:rPr lang="it-IT">
                <a:ea typeface="Calibri" panose="020F0502020204030204"/>
                <a:cs typeface="Calibri" panose="020F0502020204030204"/>
              </a:rPr>
              <a:t> </a:t>
            </a:r>
            <a:r>
              <a:rPr lang="it-IT" err="1">
                <a:ea typeface="Calibri" panose="020F0502020204030204"/>
                <a:cs typeface="Calibri" panose="020F0502020204030204"/>
              </a:rPr>
              <a:t>number</a:t>
            </a:r>
            <a:r>
              <a:rPr lang="it-IT">
                <a:ea typeface="Calibri" panose="020F0502020204030204"/>
                <a:cs typeface="Calibri" panose="020F0502020204030204"/>
              </a:rPr>
              <a:t> of </a:t>
            </a:r>
            <a:r>
              <a:rPr lang="it-IT" err="1">
                <a:ea typeface="Calibri" panose="020F0502020204030204"/>
                <a:cs typeface="Calibri" panose="020F0502020204030204"/>
              </a:rPr>
              <a:t>inferred</a:t>
            </a:r>
            <a:r>
              <a:rPr lang="it-IT">
                <a:ea typeface="Calibri" panose="020F0502020204030204"/>
                <a:cs typeface="Calibri" panose="020F0502020204030204"/>
              </a:rPr>
              <a:t> </a:t>
            </a:r>
            <a:r>
              <a:rPr lang="it-IT" err="1">
                <a:ea typeface="Calibri" panose="020F0502020204030204"/>
                <a:cs typeface="Calibri" panose="020F0502020204030204"/>
              </a:rPr>
              <a:t>cycles</a:t>
            </a:r>
            <a:endParaRPr lang="it-IT">
              <a:ea typeface="Calibri" panose="020F0502020204030204"/>
              <a:cs typeface="Calibri" panose="020F0502020204030204"/>
            </a:endParaRPr>
          </a:p>
        </p:txBody>
      </p:sp>
      <p:pic>
        <p:nvPicPr>
          <p:cNvPr id="2" name="Immagine 2" descr="Immagine che contiene grafico&#10;&#10;Descrizione generata automaticamente">
            <a:extLst>
              <a:ext uri="{FF2B5EF4-FFF2-40B4-BE49-F238E27FC236}">
                <a16:creationId xmlns:a16="http://schemas.microsoft.com/office/drawing/2014/main" id="{48D30D77-4BAF-DC19-2708-EFAD95BD698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290" t="8635" r="566" b="8356"/>
          <a:stretch/>
        </p:blipFill>
        <p:spPr>
          <a:xfrm>
            <a:off x="4256546" y="841696"/>
            <a:ext cx="4380506" cy="2475171"/>
          </a:xfrm>
          <a:prstGeom prst="rect">
            <a:avLst/>
          </a:prstGeom>
        </p:spPr>
      </p:pic>
      <p:pic>
        <p:nvPicPr>
          <p:cNvPr id="3" name="Immagine 3" descr="Immagine che contiene grafico&#10;&#10;Descrizione generata automaticamente">
            <a:extLst>
              <a:ext uri="{FF2B5EF4-FFF2-40B4-BE49-F238E27FC236}">
                <a16:creationId xmlns:a16="http://schemas.microsoft.com/office/drawing/2014/main" id="{20A05A3E-B74A-628E-A934-1AD96CF76A8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0239" r="222" b="341"/>
          <a:stretch/>
        </p:blipFill>
        <p:spPr>
          <a:xfrm>
            <a:off x="4270801" y="3308829"/>
            <a:ext cx="4383510" cy="2408182"/>
          </a:xfrm>
          <a:prstGeom prst="rect">
            <a:avLst/>
          </a:prstGeom>
        </p:spPr>
      </p:pic>
      <p:pic>
        <p:nvPicPr>
          <p:cNvPr id="4" name="Immagine 4" descr="Immagine che contiene grafico&#10;&#10;Descrizione generata automaticamente">
            <a:extLst>
              <a:ext uri="{FF2B5EF4-FFF2-40B4-BE49-F238E27FC236}">
                <a16:creationId xmlns:a16="http://schemas.microsoft.com/office/drawing/2014/main" id="{0D30BBE8-4554-9623-5145-60C88E53218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421" t="9783" r="2421" b="815"/>
          <a:stretch/>
        </p:blipFill>
        <p:spPr>
          <a:xfrm>
            <a:off x="-648" y="872927"/>
            <a:ext cx="4132349" cy="2642797"/>
          </a:xfrm>
          <a:prstGeom prst="rect">
            <a:avLst/>
          </a:prstGeom>
        </p:spPr>
      </p:pic>
      <p:sp>
        <p:nvSpPr>
          <p:cNvPr id="15" name="Ovale 14">
            <a:extLst>
              <a:ext uri="{FF2B5EF4-FFF2-40B4-BE49-F238E27FC236}">
                <a16:creationId xmlns:a16="http://schemas.microsoft.com/office/drawing/2014/main" id="{60EDD73F-7329-0234-8EAE-DEFB6C647B7E}"/>
              </a:ext>
            </a:extLst>
          </p:cNvPr>
          <p:cNvSpPr/>
          <p:nvPr/>
        </p:nvSpPr>
        <p:spPr>
          <a:xfrm rot="5400000">
            <a:off x="402450" y="2153834"/>
            <a:ext cx="976971" cy="819249"/>
          </a:xfrm>
          <a:prstGeom prst="ellipse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0177427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1D6592CA-3AEF-9245-9030-A69744F573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003" y="4970250"/>
            <a:ext cx="7823997" cy="744750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E47DEB7E-F71D-D84F-9011-B56FE9D816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1780" t="23069"/>
          <a:stretch/>
        </p:blipFill>
        <p:spPr>
          <a:xfrm>
            <a:off x="-27864" y="0"/>
            <a:ext cx="9144000" cy="838560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7143AF52-E038-704E-8B38-1D351568BE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1785" y="140994"/>
            <a:ext cx="1467464" cy="655118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11981F73-4EE0-514F-B43A-E709FADE36F0}"/>
              </a:ext>
            </a:extLst>
          </p:cNvPr>
          <p:cNvSpPr txBox="1"/>
          <p:nvPr/>
        </p:nvSpPr>
        <p:spPr>
          <a:xfrm>
            <a:off x="99461" y="139158"/>
            <a:ext cx="8094235" cy="55399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sz="3000" b="1">
                <a:solidFill>
                  <a:schemeClr val="bg1"/>
                </a:solidFill>
                <a:latin typeface="+mj-lt"/>
              </a:rPr>
              <a:t>RESULTS: Be 10 timeseries</a:t>
            </a:r>
            <a:endParaRPr lang="it-IT">
              <a:solidFill>
                <a:schemeClr val="bg1"/>
              </a:solidFill>
            </a:endParaRPr>
          </a:p>
        </p:txBody>
      </p:sp>
      <p:sp>
        <p:nvSpPr>
          <p:cNvPr id="13" name="Segnaposto numero diapositiva 12">
            <a:extLst>
              <a:ext uri="{FF2B5EF4-FFF2-40B4-BE49-F238E27FC236}">
                <a16:creationId xmlns:a16="http://schemas.microsoft.com/office/drawing/2014/main" id="{EFFCE501-846A-3E4D-8BB3-296EF5F9C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FD6AA-E63A-A446-AE74-D7B2F3293778}" type="slidenum">
              <a:rPr lang="en-GB" smtClean="0"/>
              <a:t>76</a:t>
            </a:fld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0FE3B9-8A25-E0DF-EABD-EE2C9A07CFB5}"/>
              </a:ext>
            </a:extLst>
          </p:cNvPr>
          <p:cNvSpPr txBox="1"/>
          <p:nvPr/>
        </p:nvSpPr>
        <p:spPr>
          <a:xfrm>
            <a:off x="102541" y="4533630"/>
            <a:ext cx="8926437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GB">
              <a:ea typeface="Calibri"/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endParaRPr lang="en-GB">
              <a:ea typeface="Calibri"/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endParaRPr lang="en-GB">
              <a:ea typeface="Calibri"/>
              <a:cs typeface="Calibri" panose="020F0502020204030204"/>
            </a:endParaRPr>
          </a:p>
        </p:txBody>
      </p:sp>
      <p:pic>
        <p:nvPicPr>
          <p:cNvPr id="4" name="Immagine 9" descr="Immagine che contiene grafico&#10;&#10;Descrizione generata automaticamente">
            <a:extLst>
              <a:ext uri="{FF2B5EF4-FFF2-40B4-BE49-F238E27FC236}">
                <a16:creationId xmlns:a16="http://schemas.microsoft.com/office/drawing/2014/main" id="{016C41F4-0847-30C1-895E-8CFA2BCD2B6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12" t="-99" r="125" b="-228"/>
          <a:stretch/>
        </p:blipFill>
        <p:spPr>
          <a:xfrm>
            <a:off x="49068" y="1334824"/>
            <a:ext cx="4514878" cy="3042994"/>
          </a:xfrm>
          <a:prstGeom prst="rect">
            <a:avLst/>
          </a:prstGeom>
        </p:spPr>
      </p:pic>
      <p:pic>
        <p:nvPicPr>
          <p:cNvPr id="10" name="Immagine 11" descr="Immagine che contiene grafico&#10;&#10;Descrizione generata automaticamente">
            <a:extLst>
              <a:ext uri="{FF2B5EF4-FFF2-40B4-BE49-F238E27FC236}">
                <a16:creationId xmlns:a16="http://schemas.microsoft.com/office/drawing/2014/main" id="{1A39FE1A-91A7-061A-28B7-63393005339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038" t="-237" r="2045" b="-83"/>
          <a:stretch/>
        </p:blipFill>
        <p:spPr>
          <a:xfrm>
            <a:off x="4541088" y="1336621"/>
            <a:ext cx="4519011" cy="3190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78342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magine 18" descr="Immagine che contiene grafico&#10;&#10;Descrizione generata automaticamente">
            <a:extLst>
              <a:ext uri="{FF2B5EF4-FFF2-40B4-BE49-F238E27FC236}">
                <a16:creationId xmlns:a16="http://schemas.microsoft.com/office/drawing/2014/main" id="{912CC3A4-C1CB-37F2-09F5-E502AE5C5F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5" y="3175597"/>
            <a:ext cx="4901183" cy="2319839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1D6592CA-3AEF-9245-9030-A69744F573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0003" y="4970250"/>
            <a:ext cx="7823997" cy="744750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E47DEB7E-F71D-D84F-9011-B56FE9D816E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1780" t="23069"/>
          <a:stretch/>
        </p:blipFill>
        <p:spPr>
          <a:xfrm>
            <a:off x="-27864" y="0"/>
            <a:ext cx="9144000" cy="838560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7143AF52-E038-704E-8B38-1D351568BE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1785" y="140994"/>
            <a:ext cx="1467464" cy="655118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11981F73-4EE0-514F-B43A-E709FADE36F0}"/>
              </a:ext>
            </a:extLst>
          </p:cNvPr>
          <p:cNvSpPr txBox="1"/>
          <p:nvPr/>
        </p:nvSpPr>
        <p:spPr>
          <a:xfrm>
            <a:off x="81740" y="139158"/>
            <a:ext cx="8094235" cy="55399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sz="3000" b="1">
                <a:solidFill>
                  <a:schemeClr val="bg1"/>
                </a:solidFill>
                <a:latin typeface="+mj-lt"/>
              </a:rPr>
              <a:t>RESULTS: Be 10 timeseries</a:t>
            </a:r>
            <a:endParaRPr lang="it-IT"/>
          </a:p>
        </p:txBody>
      </p:sp>
      <p:sp>
        <p:nvSpPr>
          <p:cNvPr id="13" name="Segnaposto numero diapositiva 12">
            <a:extLst>
              <a:ext uri="{FF2B5EF4-FFF2-40B4-BE49-F238E27FC236}">
                <a16:creationId xmlns:a16="http://schemas.microsoft.com/office/drawing/2014/main" id="{EFFCE501-846A-3E4D-8BB3-296EF5F9C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FD6AA-E63A-A446-AE74-D7B2F3293778}" type="slidenum">
              <a:rPr lang="en-GB" smtClean="0"/>
              <a:t>77</a:t>
            </a:fld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0FE3B9-8A25-E0DF-EABD-EE2C9A07CFB5}"/>
              </a:ext>
            </a:extLst>
          </p:cNvPr>
          <p:cNvSpPr txBox="1"/>
          <p:nvPr/>
        </p:nvSpPr>
        <p:spPr>
          <a:xfrm>
            <a:off x="4835842" y="3224957"/>
            <a:ext cx="4354708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GB"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endParaRPr lang="en-GB"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r>
              <a:rPr lang="en-GB">
                <a:cs typeface="Calibri" panose="020F0502020204030204"/>
              </a:rPr>
              <a:t>Chains for A,     of 6th cycle and   </a:t>
            </a:r>
            <a:endParaRPr lang="en-GB">
              <a:ea typeface="Calibri"/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endParaRPr lang="en-GB">
              <a:ea typeface="Calibri"/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r>
              <a:rPr lang="en-GB">
                <a:ea typeface="Calibri"/>
                <a:cs typeface="Calibri" panose="020F0502020204030204"/>
              </a:rPr>
              <a:t>Similar chains for other cycles parameters</a:t>
            </a:r>
          </a:p>
          <a:p>
            <a:endParaRPr lang="en-GB">
              <a:ea typeface="Calibri"/>
              <a:cs typeface="Calibri" panose="020F0502020204030204"/>
            </a:endParaRPr>
          </a:p>
        </p:txBody>
      </p:sp>
      <p:pic>
        <p:nvPicPr>
          <p:cNvPr id="5" name="Immagine 3" descr="Immagine che contiene diagramma&#10;&#10;Descrizione generata automaticamente">
            <a:extLst>
              <a:ext uri="{FF2B5EF4-FFF2-40B4-BE49-F238E27FC236}">
                <a16:creationId xmlns:a16="http://schemas.microsoft.com/office/drawing/2014/main" id="{3A095489-69F5-E820-3EDE-B078D278DB6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0681" t="-13325" r="32198" b="218"/>
          <a:stretch/>
        </p:blipFill>
        <p:spPr>
          <a:xfrm>
            <a:off x="6373577" y="3662401"/>
            <a:ext cx="209072" cy="528249"/>
          </a:xfrm>
          <a:prstGeom prst="rect">
            <a:avLst/>
          </a:prstGeom>
        </p:spPr>
      </p:pic>
      <p:pic>
        <p:nvPicPr>
          <p:cNvPr id="17" name="Immagine 3" descr="Immagine che contiene diagramma&#10;&#10;Descrizione generata automaticamente">
            <a:extLst>
              <a:ext uri="{FF2B5EF4-FFF2-40B4-BE49-F238E27FC236}">
                <a16:creationId xmlns:a16="http://schemas.microsoft.com/office/drawing/2014/main" id="{275B7D24-FCB5-6AAE-D935-19CC0EBE289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2450" t="-1923" r="9437" b="1923"/>
          <a:stretch/>
        </p:blipFill>
        <p:spPr>
          <a:xfrm>
            <a:off x="8183266" y="3701176"/>
            <a:ext cx="222690" cy="471577"/>
          </a:xfrm>
          <a:prstGeom prst="rect">
            <a:avLst/>
          </a:prstGeom>
        </p:spPr>
      </p:pic>
      <p:pic>
        <p:nvPicPr>
          <p:cNvPr id="12" name="Immagine 14" descr="Immagine che contiene grafico&#10;&#10;Descrizione generata automaticamente">
            <a:extLst>
              <a:ext uri="{FF2B5EF4-FFF2-40B4-BE49-F238E27FC236}">
                <a16:creationId xmlns:a16="http://schemas.microsoft.com/office/drawing/2014/main" id="{49D30964-9E9D-180C-6D75-0BFB132D672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347" t="463" r="469" b="-926"/>
          <a:stretch/>
        </p:blipFill>
        <p:spPr>
          <a:xfrm>
            <a:off x="80125" y="843614"/>
            <a:ext cx="4824363" cy="2385577"/>
          </a:xfrm>
          <a:prstGeom prst="rect">
            <a:avLst/>
          </a:prstGeom>
        </p:spPr>
      </p:pic>
      <p:pic>
        <p:nvPicPr>
          <p:cNvPr id="15" name="Immagine 17" descr="Immagine che contiene grafico&#10;&#10;Descrizione generata automaticamente">
            <a:extLst>
              <a:ext uri="{FF2B5EF4-FFF2-40B4-BE49-F238E27FC236}">
                <a16:creationId xmlns:a16="http://schemas.microsoft.com/office/drawing/2014/main" id="{06265F63-C303-2F72-2BFE-E9184BE7F45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273" r="966" b="-553"/>
          <a:stretch/>
        </p:blipFill>
        <p:spPr>
          <a:xfrm>
            <a:off x="4786717" y="843614"/>
            <a:ext cx="4344413" cy="2453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99391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9" descr="Immagine che contiene grafico&#10;&#10;Descrizione generata automaticamente">
            <a:extLst>
              <a:ext uri="{FF2B5EF4-FFF2-40B4-BE49-F238E27FC236}">
                <a16:creationId xmlns:a16="http://schemas.microsoft.com/office/drawing/2014/main" id="{C9E07E91-9820-9C22-F550-FF0C355A8D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7698" y="3314000"/>
            <a:ext cx="4664621" cy="2330788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1D6592CA-3AEF-9245-9030-A69744F573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0003" y="4970250"/>
            <a:ext cx="7823997" cy="744750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E47DEB7E-F71D-D84F-9011-B56FE9D816E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1780" t="23069"/>
          <a:stretch/>
        </p:blipFill>
        <p:spPr>
          <a:xfrm>
            <a:off x="-27864" y="0"/>
            <a:ext cx="9144000" cy="838560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7143AF52-E038-704E-8B38-1D351568BE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1785" y="140994"/>
            <a:ext cx="1467464" cy="655118"/>
          </a:xfrm>
          <a:prstGeom prst="rect">
            <a:avLst/>
          </a:prstGeom>
        </p:spPr>
      </p:pic>
      <p:sp>
        <p:nvSpPr>
          <p:cNvPr id="13" name="Segnaposto numero diapositiva 12">
            <a:extLst>
              <a:ext uri="{FF2B5EF4-FFF2-40B4-BE49-F238E27FC236}">
                <a16:creationId xmlns:a16="http://schemas.microsoft.com/office/drawing/2014/main" id="{EFFCE501-846A-3E4D-8BB3-296EF5F9C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FD6AA-E63A-A446-AE74-D7B2F3293778}" type="slidenum">
              <a:rPr lang="en-GB" dirty="0" smtClean="0"/>
              <a:t>78</a:t>
            </a:fld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0FE3B9-8A25-E0DF-EABD-EE2C9A07CFB5}"/>
              </a:ext>
            </a:extLst>
          </p:cNvPr>
          <p:cNvSpPr txBox="1"/>
          <p:nvPr/>
        </p:nvSpPr>
        <p:spPr>
          <a:xfrm>
            <a:off x="4628920" y="3461440"/>
            <a:ext cx="4354708" cy="190821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GB"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r>
              <a:rPr lang="en-GB" dirty="0">
                <a:ea typeface="Calibri"/>
                <a:cs typeface="Calibri" panose="020F0502020204030204"/>
              </a:rPr>
              <a:t>Chains for  𝜉</a:t>
            </a:r>
            <a:r>
              <a:rPr lang="en-GB" sz="1400" baseline="-25000" dirty="0">
                <a:ea typeface="Calibri"/>
                <a:cs typeface="Calibri" panose="020F0502020204030204"/>
              </a:rPr>
              <a:t>mean </a:t>
            </a:r>
            <a:r>
              <a:rPr lang="en-GB" sz="800" baseline="-25000" dirty="0">
                <a:ea typeface="Calibri"/>
                <a:cs typeface="Calibri" panose="020F0502020204030204"/>
              </a:rPr>
              <a:t> </a:t>
            </a:r>
            <a:r>
              <a:rPr lang="en-GB" dirty="0">
                <a:ea typeface="Calibri"/>
                <a:cs typeface="Calibri" panose="020F0502020204030204"/>
              </a:rPr>
              <a:t>,  </a:t>
            </a:r>
            <a:r>
              <a:rPr lang="en-GB" sz="2000" b="1" dirty="0">
                <a:solidFill>
                  <a:srgbClr val="202122"/>
                </a:solidFill>
                <a:ea typeface="+mn-lt"/>
                <a:cs typeface="+mn-lt"/>
              </a:rPr>
              <a:t>γ</a:t>
            </a:r>
            <a:r>
              <a:rPr lang="en-GB" sz="2800" dirty="0">
                <a:ea typeface="Calibri"/>
                <a:cs typeface="Calibri" panose="020F0502020204030204"/>
              </a:rPr>
              <a:t> </a:t>
            </a:r>
            <a:r>
              <a:rPr lang="en-GB" dirty="0">
                <a:ea typeface="Calibri"/>
                <a:cs typeface="Calibri" panose="020F0502020204030204"/>
              </a:rPr>
              <a:t>and </a:t>
            </a:r>
            <a:r>
              <a:rPr lang="en-GB" sz="2000" b="1" dirty="0">
                <a:solidFill>
                  <a:srgbClr val="202122"/>
                </a:solidFill>
                <a:ea typeface="+mn-lt"/>
                <a:cs typeface="+mn-lt"/>
              </a:rPr>
              <a:t>σ</a:t>
            </a:r>
            <a:r>
              <a:rPr lang="en-GB" dirty="0">
                <a:ea typeface="Calibri"/>
                <a:cs typeface="Calibri" panose="020F0502020204030204"/>
              </a:rPr>
              <a:t> for OU process</a:t>
            </a:r>
            <a:endParaRPr lang="en-GB" sz="800" baseline="-25000">
              <a:ea typeface="Calibri"/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endParaRPr lang="en-GB">
              <a:ea typeface="Calibri"/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r>
              <a:rPr lang="en-GB" dirty="0">
                <a:ea typeface="Calibri"/>
                <a:cs typeface="Calibri" panose="020F0502020204030204"/>
              </a:rPr>
              <a:t>Wider oscillations </a:t>
            </a:r>
            <a:r>
              <a:rPr lang="en-GB" dirty="0" err="1">
                <a:ea typeface="Calibri"/>
                <a:cs typeface="Calibri" panose="020F0502020204030204"/>
              </a:rPr>
              <a:t>w.r.t.</a:t>
            </a:r>
            <a:r>
              <a:rPr lang="en-GB" dirty="0">
                <a:ea typeface="Calibri"/>
                <a:cs typeface="Calibri" panose="020F0502020204030204"/>
              </a:rPr>
              <a:t> constant parameters</a:t>
            </a:r>
          </a:p>
          <a:p>
            <a:endParaRPr lang="en-GB">
              <a:ea typeface="Calibri"/>
              <a:cs typeface="Calibri" panose="020F0502020204030204"/>
            </a:endParaRPr>
          </a:p>
        </p:txBody>
      </p:sp>
      <p:pic>
        <p:nvPicPr>
          <p:cNvPr id="2" name="Immagine 3" descr="Immagine che contiene grafico&#10;&#10;Descrizione generata automaticamente">
            <a:extLst>
              <a:ext uri="{FF2B5EF4-FFF2-40B4-BE49-F238E27FC236}">
                <a16:creationId xmlns:a16="http://schemas.microsoft.com/office/drawing/2014/main" id="{39CB0200-13B8-943F-7003-A0B900E3EEC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367" t="-132" r="2141" b="395"/>
          <a:stretch/>
        </p:blipFill>
        <p:spPr>
          <a:xfrm>
            <a:off x="28141" y="841413"/>
            <a:ext cx="4516096" cy="2580435"/>
          </a:xfrm>
          <a:prstGeom prst="rect">
            <a:avLst/>
          </a:prstGeom>
        </p:spPr>
      </p:pic>
      <p:pic>
        <p:nvPicPr>
          <p:cNvPr id="4" name="Immagine 6" descr="Immagine che contiene grafico&#10;&#10;Descrizione generata automaticamente">
            <a:extLst>
              <a:ext uri="{FF2B5EF4-FFF2-40B4-BE49-F238E27FC236}">
                <a16:creationId xmlns:a16="http://schemas.microsoft.com/office/drawing/2014/main" id="{65034FEA-D72F-5895-995E-FACB0C9F020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739" t="242" r="1916" b="420"/>
          <a:stretch/>
        </p:blipFill>
        <p:spPr>
          <a:xfrm>
            <a:off x="4494135" y="840532"/>
            <a:ext cx="4622554" cy="2502506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EEF7D6C7-339C-00BA-F9F1-2A8E1C77839E}"/>
              </a:ext>
            </a:extLst>
          </p:cNvPr>
          <p:cNvSpPr txBox="1"/>
          <p:nvPr/>
        </p:nvSpPr>
        <p:spPr>
          <a:xfrm>
            <a:off x="81740" y="139158"/>
            <a:ext cx="8094235" cy="55399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sz="3000" b="1" dirty="0">
                <a:solidFill>
                  <a:schemeClr val="bg1"/>
                </a:solidFill>
                <a:latin typeface="+mj-lt"/>
              </a:rPr>
              <a:t>RESULTS: Be 10 timeseries</a:t>
            </a:r>
            <a:endParaRPr lang="it-IT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036677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>
            <a:extLst>
              <a:ext uri="{FF2B5EF4-FFF2-40B4-BE49-F238E27FC236}">
                <a16:creationId xmlns:a16="http://schemas.microsoft.com/office/drawing/2014/main" id="{E47DEB7E-F71D-D84F-9011-B56FE9D816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1780" t="23069"/>
          <a:stretch/>
        </p:blipFill>
        <p:spPr>
          <a:xfrm>
            <a:off x="1696" y="0"/>
            <a:ext cx="9144000" cy="838560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7143AF52-E038-704E-8B38-1D351568BE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1785" y="140994"/>
            <a:ext cx="1467464" cy="655118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11981F73-4EE0-514F-B43A-E709FADE36F0}"/>
              </a:ext>
            </a:extLst>
          </p:cNvPr>
          <p:cNvSpPr txBox="1"/>
          <p:nvPr/>
        </p:nvSpPr>
        <p:spPr>
          <a:xfrm>
            <a:off x="81740" y="139158"/>
            <a:ext cx="8094235" cy="55399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sz="3000" b="1" dirty="0">
                <a:solidFill>
                  <a:schemeClr val="bg1"/>
                </a:solidFill>
                <a:latin typeface="+mj-lt"/>
              </a:rPr>
              <a:t>RESULTS: Be 10 timeseries</a:t>
            </a:r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13" name="Segnaposto numero diapositiva 12">
            <a:extLst>
              <a:ext uri="{FF2B5EF4-FFF2-40B4-BE49-F238E27FC236}">
                <a16:creationId xmlns:a16="http://schemas.microsoft.com/office/drawing/2014/main" id="{EFFCE501-846A-3E4D-8BB3-296EF5F9C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5395493"/>
            <a:ext cx="2057400" cy="304271"/>
          </a:xfrm>
        </p:spPr>
        <p:txBody>
          <a:bodyPr/>
          <a:lstStyle/>
          <a:p>
            <a:fld id="{8E1FD6AA-E63A-A446-AE74-D7B2F3293778}" type="slidenum">
              <a:rPr lang="en-GB" dirty="0" smtClean="0"/>
              <a:t>79</a:t>
            </a:fld>
            <a:endParaRPr lang="en-GB" dirty="0"/>
          </a:p>
        </p:txBody>
      </p:sp>
      <p:pic>
        <p:nvPicPr>
          <p:cNvPr id="5" name="Immagine 9" descr="Immagine che contiene grafico&#10;&#10;Descrizione generata automaticamente">
            <a:extLst>
              <a:ext uri="{FF2B5EF4-FFF2-40B4-BE49-F238E27FC236}">
                <a16:creationId xmlns:a16="http://schemas.microsoft.com/office/drawing/2014/main" id="{D829BEF8-110C-E287-E72B-B532661FEDE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016" r="127" b="10040"/>
          <a:stretch/>
        </p:blipFill>
        <p:spPr>
          <a:xfrm>
            <a:off x="845425" y="1375540"/>
            <a:ext cx="7679789" cy="2087242"/>
          </a:xfrm>
          <a:prstGeom prst="rect">
            <a:avLst/>
          </a:prstGeom>
        </p:spPr>
      </p:pic>
      <p:pic>
        <p:nvPicPr>
          <p:cNvPr id="10" name="Immagine 11" descr="Immagine che contiene grafico&#10;&#10;Descrizione generata automaticamente">
            <a:extLst>
              <a:ext uri="{FF2B5EF4-FFF2-40B4-BE49-F238E27FC236}">
                <a16:creationId xmlns:a16="http://schemas.microsoft.com/office/drawing/2014/main" id="{F7D4489F-CF6A-4AB6-8F9D-3FC511DA828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0288" r="169" b="411"/>
          <a:stretch/>
        </p:blipFill>
        <p:spPr>
          <a:xfrm>
            <a:off x="855279" y="3494032"/>
            <a:ext cx="7666782" cy="2136442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061FA896-1EA1-0E5B-E489-B116CAF03ACE}"/>
              </a:ext>
            </a:extLst>
          </p:cNvPr>
          <p:cNvSpPr txBox="1"/>
          <p:nvPr/>
        </p:nvSpPr>
        <p:spPr>
          <a:xfrm>
            <a:off x="4926" y="908980"/>
            <a:ext cx="3485657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000" b="1" dirty="0" err="1">
                <a:ea typeface="Calibri"/>
                <a:cs typeface="Calibri"/>
              </a:rPr>
              <a:t>Inferred</a:t>
            </a:r>
            <a:r>
              <a:rPr lang="it-IT" sz="2000" b="1" dirty="0">
                <a:ea typeface="Calibri"/>
                <a:cs typeface="Calibri"/>
              </a:rPr>
              <a:t> frequencies:</a:t>
            </a:r>
            <a:endParaRPr lang="it-IT" sz="2000" b="1" dirty="0"/>
          </a:p>
        </p:txBody>
      </p:sp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BC563005-D5D1-935E-61FC-EEF0F0186809}"/>
              </a:ext>
            </a:extLst>
          </p:cNvPr>
          <p:cNvCxnSpPr/>
          <p:nvPr/>
        </p:nvCxnSpPr>
        <p:spPr>
          <a:xfrm>
            <a:off x="6863912" y="961697"/>
            <a:ext cx="402021" cy="7883"/>
          </a:xfrm>
          <a:prstGeom prst="straightConnector1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D0131742-3594-5FA8-83EC-1B61260C078F}"/>
              </a:ext>
            </a:extLst>
          </p:cNvPr>
          <p:cNvCxnSpPr>
            <a:cxnSpLocks/>
          </p:cNvCxnSpPr>
          <p:nvPr/>
        </p:nvCxnSpPr>
        <p:spPr>
          <a:xfrm>
            <a:off x="6866524" y="1105531"/>
            <a:ext cx="402021" cy="7883"/>
          </a:xfrm>
          <a:prstGeom prst="straightConnector1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6" name="Connettore 2 15">
            <a:extLst>
              <a:ext uri="{FF2B5EF4-FFF2-40B4-BE49-F238E27FC236}">
                <a16:creationId xmlns:a16="http://schemas.microsoft.com/office/drawing/2014/main" id="{90598B5A-B0D7-A9B4-C780-88AF92B4D9FF}"/>
              </a:ext>
            </a:extLst>
          </p:cNvPr>
          <p:cNvCxnSpPr>
            <a:cxnSpLocks/>
          </p:cNvCxnSpPr>
          <p:nvPr/>
        </p:nvCxnSpPr>
        <p:spPr>
          <a:xfrm>
            <a:off x="6869935" y="1237593"/>
            <a:ext cx="402021" cy="7883"/>
          </a:xfrm>
          <a:prstGeom prst="straightConnector1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7302F915-91E0-1091-47A3-AE978071DB35}"/>
              </a:ext>
            </a:extLst>
          </p:cNvPr>
          <p:cNvSpPr txBox="1"/>
          <p:nvPr/>
        </p:nvSpPr>
        <p:spPr>
          <a:xfrm>
            <a:off x="7241512" y="860338"/>
            <a:ext cx="1683910" cy="5078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900" dirty="0" err="1">
                <a:ea typeface="Calibri"/>
                <a:cs typeface="Calibri"/>
              </a:rPr>
              <a:t>Inferred</a:t>
            </a:r>
            <a:r>
              <a:rPr lang="it-IT" sz="900" dirty="0">
                <a:ea typeface="Calibri"/>
                <a:cs typeface="Calibri"/>
              </a:rPr>
              <a:t> frequency</a:t>
            </a:r>
          </a:p>
          <a:p>
            <a:r>
              <a:rPr lang="it-IT" sz="900" dirty="0" err="1">
                <a:ea typeface="Calibri"/>
                <a:cs typeface="Calibri"/>
              </a:rPr>
              <a:t>Corrected</a:t>
            </a:r>
            <a:r>
              <a:rPr lang="it-IT" sz="900" dirty="0">
                <a:ea typeface="Calibri"/>
                <a:cs typeface="Calibri"/>
              </a:rPr>
              <a:t> frequency</a:t>
            </a:r>
          </a:p>
          <a:p>
            <a:r>
              <a:rPr lang="it-IT" sz="900" dirty="0" err="1">
                <a:ea typeface="Calibri"/>
                <a:cs typeface="Calibri"/>
              </a:rPr>
              <a:t>Original</a:t>
            </a:r>
            <a:r>
              <a:rPr lang="it-IT" sz="900" dirty="0">
                <a:ea typeface="Calibri"/>
                <a:cs typeface="Calibri"/>
              </a:rPr>
              <a:t> frequency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82BE1041-4E4E-82CD-567B-80FA1EA70FFB}"/>
              </a:ext>
            </a:extLst>
          </p:cNvPr>
          <p:cNvSpPr txBox="1"/>
          <p:nvPr/>
        </p:nvSpPr>
        <p:spPr>
          <a:xfrm>
            <a:off x="4323388" y="889762"/>
            <a:ext cx="1879265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400" dirty="0" err="1">
                <a:cs typeface="Calibri"/>
              </a:rPr>
              <a:t>Largest</a:t>
            </a:r>
            <a:r>
              <a:rPr lang="it-IT" sz="1400" dirty="0">
                <a:cs typeface="Calibri"/>
              </a:rPr>
              <a:t> </a:t>
            </a:r>
            <a:r>
              <a:rPr lang="it-IT" sz="1400" dirty="0" err="1">
                <a:cs typeface="Calibri"/>
              </a:rPr>
              <a:t>period</a:t>
            </a:r>
            <a:r>
              <a:rPr lang="it-IT" sz="1400" dirty="0">
                <a:cs typeface="Calibri"/>
              </a:rPr>
              <a:t> and </a:t>
            </a:r>
            <a:r>
              <a:rPr lang="it-IT" sz="1400" dirty="0" err="1">
                <a:cs typeface="Calibri"/>
              </a:rPr>
              <a:t>amplitude</a:t>
            </a:r>
          </a:p>
        </p:txBody>
      </p:sp>
      <p:sp>
        <p:nvSpPr>
          <p:cNvPr id="3" name="Freccia curva 2">
            <a:extLst>
              <a:ext uri="{FF2B5EF4-FFF2-40B4-BE49-F238E27FC236}">
                <a16:creationId xmlns:a16="http://schemas.microsoft.com/office/drawing/2014/main" id="{592B884E-D83B-8251-EE80-224649801483}"/>
              </a:ext>
            </a:extLst>
          </p:cNvPr>
          <p:cNvSpPr/>
          <p:nvPr/>
        </p:nvSpPr>
        <p:spPr>
          <a:xfrm>
            <a:off x="3463943" y="1086926"/>
            <a:ext cx="861721" cy="276401"/>
          </a:xfrm>
          <a:prstGeom prst="ben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96101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6BCAE8ED-2C33-49CA-0889-76BCD2364D06}"/>
              </a:ext>
            </a:extLst>
          </p:cNvPr>
          <p:cNvSpPr txBox="1"/>
          <p:nvPr/>
        </p:nvSpPr>
        <p:spPr>
          <a:xfrm>
            <a:off x="4896479" y="1175162"/>
            <a:ext cx="3453327" cy="258532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err="1">
                <a:cs typeface="Calibri"/>
              </a:rPr>
              <a:t>Signal</a:t>
            </a:r>
            <a:r>
              <a:rPr lang="it-IT">
                <a:cs typeface="Calibri"/>
              </a:rPr>
              <a:t>: sum of </a:t>
            </a:r>
            <a:r>
              <a:rPr lang="it-IT" err="1">
                <a:cs typeface="Calibri"/>
              </a:rPr>
              <a:t>plane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waves</a:t>
            </a:r>
            <a:endParaRPr lang="it-IT">
              <a:cs typeface="Calibri"/>
            </a:endParaRPr>
          </a:p>
          <a:p>
            <a:endParaRPr lang="it-IT">
              <a:cs typeface="Calibri"/>
            </a:endParaRPr>
          </a:p>
          <a:p>
            <a:endParaRPr lang="it-IT">
              <a:cs typeface="Calibri"/>
            </a:endParaRPr>
          </a:p>
          <a:p>
            <a:endParaRPr lang="it-IT">
              <a:cs typeface="Calibri"/>
            </a:endParaRPr>
          </a:p>
          <a:p>
            <a:endParaRPr lang="it-IT">
              <a:cs typeface="Calibri"/>
            </a:endParaRPr>
          </a:p>
          <a:p>
            <a:endParaRPr lang="it-IT">
              <a:cs typeface="Calibri"/>
            </a:endParaRPr>
          </a:p>
          <a:p>
            <a:endParaRPr lang="it-IT">
              <a:cs typeface="Calibri"/>
            </a:endParaRPr>
          </a:p>
          <a:p>
            <a:endParaRPr lang="it-IT">
              <a:cs typeface="Calibri"/>
            </a:endParaRPr>
          </a:p>
          <a:p>
            <a:r>
              <a:rPr lang="it-IT" err="1">
                <a:cs typeface="Calibri"/>
              </a:rPr>
              <a:t>Timesteps</a:t>
            </a:r>
            <a:r>
              <a:rPr lang="it-IT">
                <a:cs typeface="Calibri"/>
              </a:rPr>
              <a:t>: </a:t>
            </a:r>
            <a:r>
              <a:rPr lang="it-IT" err="1">
                <a:cs typeface="Calibri"/>
              </a:rPr>
              <a:t>Ornstein-Uhlenbeck</a:t>
            </a:r>
            <a:endParaRPr lang="it-IT">
              <a:cs typeface="Calibri"/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E47DEB7E-F71D-D84F-9011-B56FE9D816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1780" t="23069"/>
          <a:stretch/>
        </p:blipFill>
        <p:spPr>
          <a:xfrm>
            <a:off x="-9939" y="-12422"/>
            <a:ext cx="9158908" cy="939799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1D6592CA-3AEF-9245-9030-A69744F573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841" y="5064672"/>
            <a:ext cx="9155840" cy="652812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7143AF52-E038-704E-8B38-1D351568BE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6815" y="12959"/>
            <a:ext cx="1939572" cy="873778"/>
          </a:xfrm>
          <a:prstGeom prst="rect">
            <a:avLst/>
          </a:prstGeom>
        </p:spPr>
      </p:pic>
      <p:sp>
        <p:nvSpPr>
          <p:cNvPr id="13" name="Segnaposto numero diapositiva 12">
            <a:extLst>
              <a:ext uri="{FF2B5EF4-FFF2-40B4-BE49-F238E27FC236}">
                <a16:creationId xmlns:a16="http://schemas.microsoft.com/office/drawing/2014/main" id="{EFFCE501-846A-3E4D-8BB3-296EF5F9C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FD6AA-E63A-A446-AE74-D7B2F3293778}" type="slidenum">
              <a:rPr lang="en-GB" dirty="0" smtClean="0">
                <a:solidFill>
                  <a:schemeClr val="bg1"/>
                </a:solidFill>
              </a:rPr>
              <a:t>8</a:t>
            </a:fld>
            <a:endParaRPr lang="en-GB">
              <a:solidFill>
                <a:schemeClr val="bg1"/>
              </a:solidFill>
            </a:endParaRPr>
          </a:p>
        </p:txBody>
      </p:sp>
      <p:sp>
        <p:nvSpPr>
          <p:cNvPr id="10" name="CasellaDiTesto 10">
            <a:extLst>
              <a:ext uri="{FF2B5EF4-FFF2-40B4-BE49-F238E27FC236}">
                <a16:creationId xmlns:a16="http://schemas.microsoft.com/office/drawing/2014/main" id="{FB3C6E92-DE30-CEA5-925F-45EACA869DE0}"/>
              </a:ext>
            </a:extLst>
          </p:cNvPr>
          <p:cNvSpPr txBox="1"/>
          <p:nvPr/>
        </p:nvSpPr>
        <p:spPr>
          <a:xfrm>
            <a:off x="295924" y="169482"/>
            <a:ext cx="5824027" cy="55399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sz="3000" b="1">
                <a:solidFill>
                  <a:schemeClr val="bg1"/>
                </a:solidFill>
                <a:latin typeface="+mj-lt"/>
              </a:rPr>
              <a:t>INTRODUCTION: Model Definition</a:t>
            </a:r>
            <a:endParaRPr lang="it-IT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C2396A-B6A9-44FB-EBE7-D6B69398ACF9}"/>
              </a:ext>
            </a:extLst>
          </p:cNvPr>
          <p:cNvSpPr txBox="1"/>
          <p:nvPr/>
        </p:nvSpPr>
        <p:spPr>
          <a:xfrm>
            <a:off x="292800" y="3946748"/>
            <a:ext cx="8067927" cy="129586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GB">
                <a:solidFill>
                  <a:srgbClr val="000000"/>
                </a:solidFill>
                <a:cs typeface="Calibri"/>
              </a:rPr>
              <a:t>Corruption:</a:t>
            </a:r>
            <a:endParaRPr lang="it-IT">
              <a:cs typeface="Calibri" panose="020F0502020204030204"/>
            </a:endParaRPr>
          </a:p>
          <a:p>
            <a:pPr marL="285750">
              <a:lnSpc>
                <a:spcPct val="150000"/>
              </a:lnSpc>
              <a:buFont typeface="Arial"/>
              <a:buChar char="•"/>
            </a:pPr>
            <a:r>
              <a:rPr lang="en-GB">
                <a:cs typeface="Calibri"/>
              </a:rPr>
              <a:t>Timestamps</a:t>
            </a:r>
          </a:p>
          <a:p>
            <a:pPr marL="285750">
              <a:lnSpc>
                <a:spcPct val="150000"/>
              </a:lnSpc>
              <a:buFont typeface="Arial"/>
              <a:buChar char="•"/>
            </a:pPr>
            <a:r>
              <a:rPr lang="en-GB">
                <a:cs typeface="Calibri"/>
              </a:rPr>
              <a:t>Power Spectrum</a:t>
            </a:r>
          </a:p>
        </p:txBody>
      </p:sp>
      <p:pic>
        <p:nvPicPr>
          <p:cNvPr id="4" name="Immagine 4" descr="Immagine che contiene grafico&#10;&#10;Descrizione generata automaticamente">
            <a:extLst>
              <a:ext uri="{FF2B5EF4-FFF2-40B4-BE49-F238E27FC236}">
                <a16:creationId xmlns:a16="http://schemas.microsoft.com/office/drawing/2014/main" id="{E4FE31F0-C7AA-336A-BF4B-077B385574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8242" y="1083030"/>
            <a:ext cx="4280184" cy="2691277"/>
          </a:xfrm>
          <a:prstGeom prst="rect">
            <a:avLst/>
          </a:prstGeom>
        </p:spPr>
      </p:pic>
      <p:pic>
        <p:nvPicPr>
          <p:cNvPr id="9" name="Immagine 10" descr="Immagine che contiene testo&#10;&#10;Descrizione generata automaticamente">
            <a:extLst>
              <a:ext uri="{FF2B5EF4-FFF2-40B4-BE49-F238E27FC236}">
                <a16:creationId xmlns:a16="http://schemas.microsoft.com/office/drawing/2014/main" id="{F412B6B9-014C-E5DF-6E59-1BFCF0500A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19274" y="1486336"/>
            <a:ext cx="3331123" cy="804337"/>
          </a:xfrm>
          <a:prstGeom prst="rect">
            <a:avLst/>
          </a:prstGeom>
        </p:spPr>
      </p:pic>
      <p:pic>
        <p:nvPicPr>
          <p:cNvPr id="11" name="Immagine 11">
            <a:extLst>
              <a:ext uri="{FF2B5EF4-FFF2-40B4-BE49-F238E27FC236}">
                <a16:creationId xmlns:a16="http://schemas.microsoft.com/office/drawing/2014/main" id="{B862E201-7D16-7184-FFDB-B092FD8D7AC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-7692" r="60513"/>
          <a:stretch/>
        </p:blipFill>
        <p:spPr>
          <a:xfrm>
            <a:off x="6202777" y="2297174"/>
            <a:ext cx="770077" cy="416238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78AAF90F-B3A3-4E9A-8A7F-7AE640E6FFD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3077" r="-304" b="-2632"/>
          <a:stretch/>
        </p:blipFill>
        <p:spPr>
          <a:xfrm>
            <a:off x="6020156" y="2706955"/>
            <a:ext cx="1122735" cy="400160"/>
          </a:xfrm>
          <a:prstGeom prst="rect">
            <a:avLst/>
          </a:prstGeom>
        </p:spPr>
      </p:pic>
      <p:pic>
        <p:nvPicPr>
          <p:cNvPr id="14" name="Immagine 14" descr="Immagine che contiene diagramma&#10;&#10;Descrizione generata automaticamente">
            <a:extLst>
              <a:ext uri="{FF2B5EF4-FFF2-40B4-BE49-F238E27FC236}">
                <a16:creationId xmlns:a16="http://schemas.microsoft.com/office/drawing/2014/main" id="{A3C35B19-F157-A19D-A256-302A32C6FF9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68142" y="3777734"/>
            <a:ext cx="2249894" cy="938687"/>
          </a:xfrm>
          <a:prstGeom prst="rect">
            <a:avLst/>
          </a:prstGeom>
        </p:spPr>
      </p:pic>
      <p:pic>
        <p:nvPicPr>
          <p:cNvPr id="2" name="Immagine 4">
            <a:extLst>
              <a:ext uri="{FF2B5EF4-FFF2-40B4-BE49-F238E27FC236}">
                <a16:creationId xmlns:a16="http://schemas.microsoft.com/office/drawing/2014/main" id="{17731313-52E5-3C34-EC17-6F1AC904A33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16857" y="4687942"/>
            <a:ext cx="1285219" cy="319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52087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>
            <a:extLst>
              <a:ext uri="{FF2B5EF4-FFF2-40B4-BE49-F238E27FC236}">
                <a16:creationId xmlns:a16="http://schemas.microsoft.com/office/drawing/2014/main" id="{E47DEB7E-F71D-D84F-9011-B56FE9D816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1780" t="23069"/>
          <a:stretch/>
        </p:blipFill>
        <p:spPr>
          <a:xfrm>
            <a:off x="-27864" y="0"/>
            <a:ext cx="9144000" cy="838560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7143AF52-E038-704E-8B38-1D351568BE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1785" y="140994"/>
            <a:ext cx="1467464" cy="655118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11981F73-4EE0-514F-B43A-E709FADE36F0}"/>
              </a:ext>
            </a:extLst>
          </p:cNvPr>
          <p:cNvSpPr txBox="1"/>
          <p:nvPr/>
        </p:nvSpPr>
        <p:spPr>
          <a:xfrm>
            <a:off x="81740" y="139158"/>
            <a:ext cx="8094235" cy="55399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sz="3000" b="1" dirty="0">
                <a:solidFill>
                  <a:schemeClr val="bg1"/>
                </a:solidFill>
                <a:latin typeface="+mj-lt"/>
              </a:rPr>
              <a:t>RESULTS: Be 10 timeseries</a:t>
            </a:r>
            <a:endParaRPr lang="it-IT" dirty="0"/>
          </a:p>
        </p:txBody>
      </p:sp>
      <p:sp>
        <p:nvSpPr>
          <p:cNvPr id="13" name="Segnaposto numero diapositiva 12">
            <a:extLst>
              <a:ext uri="{FF2B5EF4-FFF2-40B4-BE49-F238E27FC236}">
                <a16:creationId xmlns:a16="http://schemas.microsoft.com/office/drawing/2014/main" id="{EFFCE501-846A-3E4D-8BB3-296EF5F9C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FD6AA-E63A-A446-AE74-D7B2F3293778}" type="slidenum">
              <a:rPr lang="en-GB" dirty="0" smtClean="0"/>
              <a:t>80</a:t>
            </a:fld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8A74CD-DEE1-9365-A8F1-4E240D2090B8}"/>
              </a:ext>
            </a:extLst>
          </p:cNvPr>
          <p:cNvSpPr txBox="1"/>
          <p:nvPr/>
        </p:nvSpPr>
        <p:spPr>
          <a:xfrm>
            <a:off x="7678684" y="1413262"/>
            <a:ext cx="1884217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900" dirty="0">
                <a:cs typeface="Calibri" panose="020F0502020204030204"/>
              </a:rPr>
              <a:t>              </a:t>
            </a:r>
            <a:r>
              <a:rPr lang="en-GB" sz="1100" dirty="0">
                <a:cs typeface="Calibri" panose="020F0502020204030204"/>
              </a:rPr>
              <a:t>Posterior</a:t>
            </a:r>
            <a:endParaRPr lang="en-US" sz="1100">
              <a:ea typeface="Calibri"/>
              <a:cs typeface="Calibri"/>
            </a:endParaRPr>
          </a:p>
          <a:p>
            <a:r>
              <a:rPr lang="en-GB" sz="1100" dirty="0">
                <a:cs typeface="Calibri" panose="020F0502020204030204"/>
              </a:rPr>
              <a:t>           Prior</a:t>
            </a:r>
            <a:endParaRPr lang="en-GB" sz="1100" dirty="0">
              <a:ea typeface="Calibri"/>
              <a:cs typeface="Calibri" panose="020F0502020204030204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8B8D793-CA8C-4089-652C-3A1B6475D384}"/>
              </a:ext>
            </a:extLst>
          </p:cNvPr>
          <p:cNvCxnSpPr/>
          <p:nvPr/>
        </p:nvCxnSpPr>
        <p:spPr>
          <a:xfrm flipV="1">
            <a:off x="7769964" y="1550047"/>
            <a:ext cx="258289" cy="221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94822C9-DC78-0C8D-8E8C-1BC461E1D5BA}"/>
              </a:ext>
            </a:extLst>
          </p:cNvPr>
          <p:cNvCxnSpPr>
            <a:cxnSpLocks/>
          </p:cNvCxnSpPr>
          <p:nvPr/>
        </p:nvCxnSpPr>
        <p:spPr>
          <a:xfrm flipV="1">
            <a:off x="7769963" y="1707501"/>
            <a:ext cx="258289" cy="221"/>
          </a:xfrm>
          <a:prstGeom prst="straightConnector1">
            <a:avLst/>
          </a:prstGeom>
          <a:ln w="28575">
            <a:solidFill>
              <a:srgbClr val="27E67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magine 13" descr="Immagine che contiene grafico&#10;&#10;Descrizione generata automaticamente">
            <a:extLst>
              <a:ext uri="{FF2B5EF4-FFF2-40B4-BE49-F238E27FC236}">
                <a16:creationId xmlns:a16="http://schemas.microsoft.com/office/drawing/2014/main" id="{35FF02DC-DEC0-26B1-B154-B2DC947BDE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819" y="844402"/>
            <a:ext cx="7262036" cy="4859078"/>
          </a:xfrm>
          <a:prstGeom prst="rect">
            <a:avLst/>
          </a:prstGeom>
        </p:spPr>
      </p:pic>
      <p:sp>
        <p:nvSpPr>
          <p:cNvPr id="14" name="TextBox 6">
            <a:extLst>
              <a:ext uri="{FF2B5EF4-FFF2-40B4-BE49-F238E27FC236}">
                <a16:creationId xmlns:a16="http://schemas.microsoft.com/office/drawing/2014/main" id="{B45F62F8-8794-87FD-EDCE-040DC40FD605}"/>
              </a:ext>
            </a:extLst>
          </p:cNvPr>
          <p:cNvSpPr txBox="1"/>
          <p:nvPr/>
        </p:nvSpPr>
        <p:spPr>
          <a:xfrm>
            <a:off x="7528055" y="4124563"/>
            <a:ext cx="1884217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900" dirty="0">
                <a:cs typeface="Calibri" panose="020F0502020204030204"/>
              </a:rPr>
              <a:t>              </a:t>
            </a:r>
            <a:r>
              <a:rPr lang="en-GB" sz="1100" dirty="0">
                <a:cs typeface="Calibri" panose="020F0502020204030204"/>
              </a:rPr>
              <a:t>Mean value</a:t>
            </a:r>
            <a:endParaRPr lang="en-US" sz="1100">
              <a:ea typeface="Calibri"/>
              <a:cs typeface="Calibri"/>
            </a:endParaRPr>
          </a:p>
          <a:p>
            <a:r>
              <a:rPr lang="en-GB" sz="1100" dirty="0">
                <a:cs typeface="Calibri" panose="020F0502020204030204"/>
              </a:rPr>
              <a:t>           Original value</a:t>
            </a:r>
            <a:endParaRPr lang="en-GB" sz="1100" dirty="0">
              <a:ea typeface="Calibri"/>
              <a:cs typeface="Calibri" panose="020F0502020204030204"/>
            </a:endParaRPr>
          </a:p>
        </p:txBody>
      </p:sp>
      <p:cxnSp>
        <p:nvCxnSpPr>
          <p:cNvPr id="15" name="Straight Arrow Connector 11">
            <a:extLst>
              <a:ext uri="{FF2B5EF4-FFF2-40B4-BE49-F238E27FC236}">
                <a16:creationId xmlns:a16="http://schemas.microsoft.com/office/drawing/2014/main" id="{D7F397BD-5229-3264-1129-ADE2382F30F7}"/>
              </a:ext>
            </a:extLst>
          </p:cNvPr>
          <p:cNvCxnSpPr>
            <a:cxnSpLocks/>
          </p:cNvCxnSpPr>
          <p:nvPr/>
        </p:nvCxnSpPr>
        <p:spPr>
          <a:xfrm flipV="1">
            <a:off x="7645916" y="4259315"/>
            <a:ext cx="258289" cy="221"/>
          </a:xfrm>
          <a:prstGeom prst="straightConnector1">
            <a:avLst/>
          </a:prstGeom>
          <a:ln w="28575">
            <a:solidFill>
              <a:srgbClr val="27E67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1">
            <a:extLst>
              <a:ext uri="{FF2B5EF4-FFF2-40B4-BE49-F238E27FC236}">
                <a16:creationId xmlns:a16="http://schemas.microsoft.com/office/drawing/2014/main" id="{73097AD0-B3EE-C262-B4EF-853AB455D619}"/>
              </a:ext>
            </a:extLst>
          </p:cNvPr>
          <p:cNvCxnSpPr>
            <a:cxnSpLocks/>
          </p:cNvCxnSpPr>
          <p:nvPr/>
        </p:nvCxnSpPr>
        <p:spPr>
          <a:xfrm flipV="1">
            <a:off x="7645916" y="4392222"/>
            <a:ext cx="258289" cy="221"/>
          </a:xfrm>
          <a:prstGeom prst="straightConnector1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884861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1D6592CA-3AEF-9245-9030-A69744F573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003" y="4970250"/>
            <a:ext cx="7823997" cy="744750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E47DEB7E-F71D-D84F-9011-B56FE9D816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1780" t="23069"/>
          <a:stretch/>
        </p:blipFill>
        <p:spPr>
          <a:xfrm>
            <a:off x="-27864" y="0"/>
            <a:ext cx="9144000" cy="838560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7143AF52-E038-704E-8B38-1D351568BE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1785" y="140994"/>
            <a:ext cx="1467464" cy="655118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11981F73-4EE0-514F-B43A-E709FADE36F0}"/>
              </a:ext>
            </a:extLst>
          </p:cNvPr>
          <p:cNvSpPr txBox="1"/>
          <p:nvPr/>
        </p:nvSpPr>
        <p:spPr>
          <a:xfrm>
            <a:off x="463403" y="139158"/>
            <a:ext cx="5411266" cy="55399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sz="3000" b="1" dirty="0">
                <a:solidFill>
                  <a:schemeClr val="bg1"/>
                </a:solidFill>
                <a:latin typeface="+mj-lt"/>
              </a:rPr>
              <a:t>RESULTS: Be 10 timeseries</a:t>
            </a:r>
            <a:endParaRPr lang="it-IT" dirty="0"/>
          </a:p>
        </p:txBody>
      </p:sp>
      <p:sp>
        <p:nvSpPr>
          <p:cNvPr id="13" name="Segnaposto numero diapositiva 12">
            <a:extLst>
              <a:ext uri="{FF2B5EF4-FFF2-40B4-BE49-F238E27FC236}">
                <a16:creationId xmlns:a16="http://schemas.microsoft.com/office/drawing/2014/main" id="{EFFCE501-846A-3E4D-8BB3-296EF5F9C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FD6AA-E63A-A446-AE74-D7B2F3293778}" type="slidenum">
              <a:rPr lang="en-GB" dirty="0" smtClean="0"/>
              <a:t>81</a:t>
            </a:fld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C94009-1275-DB80-A7AD-A8A8BDBB1B93}"/>
              </a:ext>
            </a:extLst>
          </p:cNvPr>
          <p:cNvSpPr txBox="1"/>
          <p:nvPr/>
        </p:nvSpPr>
        <p:spPr>
          <a:xfrm>
            <a:off x="139806" y="952099"/>
            <a:ext cx="7509179" cy="506292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endParaRPr lang="en-GB" sz="2000">
              <a:ea typeface="Calibri" panose="020F0502020204030204"/>
              <a:cs typeface="Calibri" panose="020F0502020204030204"/>
            </a:endParaRPr>
          </a:p>
        </p:txBody>
      </p:sp>
      <p:graphicFrame>
        <p:nvGraphicFramePr>
          <p:cNvPr id="2" name="Tabella 6">
            <a:extLst>
              <a:ext uri="{FF2B5EF4-FFF2-40B4-BE49-F238E27FC236}">
                <a16:creationId xmlns:a16="http://schemas.microsoft.com/office/drawing/2014/main" id="{4DFEC781-B0F4-AAE1-ACEE-89BBA73C64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1903286"/>
              </p:ext>
            </p:extLst>
          </p:nvPr>
        </p:nvGraphicFramePr>
        <p:xfrm>
          <a:off x="1374333" y="1662970"/>
          <a:ext cx="7497900" cy="31841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42390">
                  <a:extLst>
                    <a:ext uri="{9D8B030D-6E8A-4147-A177-3AD203B41FA5}">
                      <a16:colId xmlns:a16="http://schemas.microsoft.com/office/drawing/2014/main" val="2154964661"/>
                    </a:ext>
                  </a:extLst>
                </a:gridCol>
                <a:gridCol w="2042390">
                  <a:extLst>
                    <a:ext uri="{9D8B030D-6E8A-4147-A177-3AD203B41FA5}">
                      <a16:colId xmlns:a16="http://schemas.microsoft.com/office/drawing/2014/main" val="1126182492"/>
                    </a:ext>
                  </a:extLst>
                </a:gridCol>
                <a:gridCol w="2101237">
                  <a:extLst>
                    <a:ext uri="{9D8B030D-6E8A-4147-A177-3AD203B41FA5}">
                      <a16:colId xmlns:a16="http://schemas.microsoft.com/office/drawing/2014/main" val="689889874"/>
                    </a:ext>
                  </a:extLst>
                </a:gridCol>
                <a:gridCol w="1311883">
                  <a:extLst>
                    <a:ext uri="{9D8B030D-6E8A-4147-A177-3AD203B41FA5}">
                      <a16:colId xmlns:a16="http://schemas.microsoft.com/office/drawing/2014/main" val="446520973"/>
                    </a:ext>
                  </a:extLst>
                </a:gridCol>
              </a:tblGrid>
              <a:tr h="352295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1600" b="1" i="0" u="none" strike="noStrike" noProof="0" dirty="0" err="1">
                          <a:solidFill>
                            <a:srgbClr val="000000"/>
                          </a:solidFill>
                          <a:latin typeface="Calibri"/>
                        </a:rPr>
                        <a:t>Initial</a:t>
                      </a:r>
                      <a:r>
                        <a:rPr lang="it-IT" sz="1600" b="1" i="0" u="none" strike="noStrike" noProof="0" dirty="0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  <a:r>
                        <a:rPr lang="it-IT" sz="1600" b="1" i="0" u="none" strike="noStrike" noProof="0" dirty="0" err="1">
                          <a:solidFill>
                            <a:srgbClr val="000000"/>
                          </a:solidFill>
                          <a:latin typeface="Calibri"/>
                        </a:rPr>
                        <a:t>periods</a:t>
                      </a:r>
                      <a:r>
                        <a:rPr lang="it-IT" sz="1600" b="1" i="0" u="none" strike="noStrike" noProof="0" dirty="0">
                          <a:solidFill>
                            <a:srgbClr val="000000"/>
                          </a:solidFill>
                          <a:latin typeface="Calibri"/>
                        </a:rPr>
                        <a:t> [y]</a:t>
                      </a:r>
                      <a:endParaRPr lang="it-IT" sz="1600" dirty="0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1600" b="1" i="0" u="none" strike="noStrike" noProof="0" dirty="0" err="1">
                          <a:solidFill>
                            <a:srgbClr val="000000"/>
                          </a:solidFill>
                          <a:latin typeface="Calibri"/>
                        </a:rPr>
                        <a:t>Inferred</a:t>
                      </a:r>
                      <a:r>
                        <a:rPr lang="it-IT" sz="1600" b="1" i="0" u="none" strike="noStrike" noProof="0" dirty="0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  <a:r>
                        <a:rPr lang="it-IT" sz="1600" b="1" i="0" u="none" strike="noStrike" noProof="0" dirty="0" err="1">
                          <a:solidFill>
                            <a:srgbClr val="000000"/>
                          </a:solidFill>
                          <a:latin typeface="Calibri"/>
                        </a:rPr>
                        <a:t>periods</a:t>
                      </a:r>
                      <a:r>
                        <a:rPr lang="it-IT" sz="1600" b="1" i="0" u="none" strike="noStrike" noProof="0" dirty="0">
                          <a:solidFill>
                            <a:srgbClr val="000000"/>
                          </a:solidFill>
                          <a:latin typeface="Calibri"/>
                        </a:rPr>
                        <a:t> [y]</a:t>
                      </a:r>
                      <a:endParaRPr lang="it-IT" sz="1600" dirty="0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1600" b="1" i="0" u="none" strike="noStrike" noProof="0" dirty="0" err="1">
                          <a:solidFill>
                            <a:srgbClr val="000000"/>
                          </a:solidFill>
                          <a:latin typeface="Calibri"/>
                        </a:rPr>
                        <a:t>Corrected</a:t>
                      </a:r>
                      <a:r>
                        <a:rPr lang="it-IT" sz="1600" b="1" i="0" u="none" strike="noStrike" noProof="0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it-IT" sz="1600" b="1" i="0" u="none" strike="noStrike" noProof="0" dirty="0" err="1">
                          <a:solidFill>
                            <a:srgbClr val="000000"/>
                          </a:solidFill>
                          <a:latin typeface="Calibri"/>
                        </a:rPr>
                        <a:t>periods</a:t>
                      </a:r>
                      <a:r>
                        <a:rPr lang="it-IT" sz="1600" b="1" i="0" u="none" strike="noStrike" noProof="0" dirty="0">
                          <a:solidFill>
                            <a:srgbClr val="000000"/>
                          </a:solidFill>
                          <a:latin typeface="Calibri"/>
                        </a:rPr>
                        <a:t> [y]</a:t>
                      </a:r>
                      <a:endParaRPr lang="it-IT" sz="1600" dirty="0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1800" b="1" i="0" u="none" strike="noStrike" noProof="0" dirty="0">
                          <a:solidFill>
                            <a:srgbClr val="000000"/>
                          </a:solidFill>
                          <a:latin typeface="Calibri"/>
                        </a:rPr>
                        <a:t>Δ (%)</a:t>
                      </a:r>
                      <a:endParaRPr lang="it-IT" sz="1800" dirty="0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76783909"/>
                  </a:ext>
                </a:extLst>
              </a:tr>
              <a:tr h="352295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1600" dirty="0"/>
                        <a:t>8872.50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9007.15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9015.10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1600" dirty="0"/>
                        <a:t>0.09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435386"/>
                  </a:ext>
                </a:extLst>
              </a:tr>
              <a:tr h="352295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1600" dirty="0"/>
                        <a:t>2185.80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2196.98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2219.30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1600" dirty="0"/>
                        <a:t>1.02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764244"/>
                  </a:ext>
                </a:extLst>
              </a:tr>
              <a:tr h="352295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1600" strike="sngStrike" dirty="0"/>
                        <a:t>972.53</a:t>
                      </a:r>
                      <a:r>
                        <a:rPr lang="it-IT" sz="1600" dirty="0"/>
                        <a:t>  963.49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-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978.74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1600" dirty="0"/>
                        <a:t>1.58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8209974"/>
                  </a:ext>
                </a:extLst>
              </a:tr>
              <a:tr h="352295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1600" strike="sngStrike" dirty="0"/>
                        <a:t>349.91</a:t>
                      </a:r>
                      <a:r>
                        <a:rPr lang="it-IT" sz="1600" strike="noStrike" dirty="0"/>
                        <a:t> </a:t>
                      </a:r>
                      <a:r>
                        <a:rPr lang="it-IT" sz="1600" dirty="0"/>
                        <a:t> 349.12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-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353.06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1600" dirty="0"/>
                        <a:t>1.13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6093478"/>
                  </a:ext>
                </a:extLst>
              </a:tr>
              <a:tr h="352295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1600" strike="sngStrike" dirty="0"/>
                        <a:t>230.23</a:t>
                      </a:r>
                      <a:r>
                        <a:rPr lang="it-IT" sz="1600" dirty="0"/>
                        <a:t>  234.00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-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233.95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1600" dirty="0">
                          <a:solidFill>
                            <a:schemeClr val="tx1"/>
                          </a:solidFill>
                        </a:rPr>
                        <a:t>0.02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9363366"/>
                  </a:ext>
                </a:extLst>
              </a:tr>
              <a:tr h="352295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1600" strike="sngStrike" dirty="0"/>
                        <a:t>207.16</a:t>
                      </a:r>
                      <a:r>
                        <a:rPr lang="it-IT" sz="1600" strike="noStrike" dirty="0"/>
                        <a:t>  </a:t>
                      </a:r>
                      <a:r>
                        <a:rPr lang="it-IT" sz="1600" dirty="0"/>
                        <a:t>207.96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-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208.95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1600" dirty="0">
                          <a:solidFill>
                            <a:schemeClr val="tx1"/>
                          </a:solidFill>
                        </a:rPr>
                        <a:t>0.48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8161089"/>
                  </a:ext>
                </a:extLst>
              </a:tr>
              <a:tr h="352295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1600" strike="sngStrike" dirty="0"/>
                        <a:t>87.43</a:t>
                      </a:r>
                      <a:r>
                        <a:rPr lang="it-IT" sz="1600" dirty="0"/>
                        <a:t>  87.85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-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87.83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1600" dirty="0">
                          <a:solidFill>
                            <a:schemeClr val="tx1"/>
                          </a:solidFill>
                        </a:rPr>
                        <a:t>0.02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4972137"/>
                  </a:ext>
                </a:extLst>
              </a:tr>
              <a:tr h="352295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1600" dirty="0"/>
                        <a:t>86.10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1600" dirty="0"/>
                        <a:t>89.47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-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1600" dirty="0"/>
                        <a:t>-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66739576"/>
                  </a:ext>
                </a:extLst>
              </a:tr>
            </a:tbl>
          </a:graphicData>
        </a:graphic>
      </p:graphicFrame>
      <p:sp>
        <p:nvSpPr>
          <p:cNvPr id="9" name="Parentesi graffa aperta 8">
            <a:extLst>
              <a:ext uri="{FF2B5EF4-FFF2-40B4-BE49-F238E27FC236}">
                <a16:creationId xmlns:a16="http://schemas.microsoft.com/office/drawing/2014/main" id="{DC2B2035-CD8F-F618-0533-0C9ED6E6AC19}"/>
              </a:ext>
            </a:extLst>
          </p:cNvPr>
          <p:cNvSpPr/>
          <p:nvPr/>
        </p:nvSpPr>
        <p:spPr>
          <a:xfrm>
            <a:off x="1082904" y="2741404"/>
            <a:ext cx="242028" cy="1733237"/>
          </a:xfrm>
          <a:prstGeom prst="lef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CD2CD72B-02E1-8A65-05D6-1B7F41847ACB}"/>
              </a:ext>
            </a:extLst>
          </p:cNvPr>
          <p:cNvSpPr txBox="1"/>
          <p:nvPr/>
        </p:nvSpPr>
        <p:spPr>
          <a:xfrm>
            <a:off x="44904" y="3291618"/>
            <a:ext cx="1158033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dirty="0" err="1">
                <a:cs typeface="Calibri"/>
              </a:rPr>
              <a:t>Fixed</a:t>
            </a:r>
            <a:r>
              <a:rPr lang="it-IT" dirty="0">
                <a:cs typeface="Calibri"/>
              </a:rPr>
              <a:t> C-14</a:t>
            </a:r>
            <a:endParaRPr lang="it-IT" dirty="0"/>
          </a:p>
          <a:p>
            <a:pPr algn="ctr"/>
            <a:r>
              <a:rPr lang="it-IT" err="1">
                <a:cs typeface="Calibri"/>
              </a:rPr>
              <a:t>periods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8F1D06E3-FCF7-7B34-BAD6-963046B0B77A}"/>
              </a:ext>
            </a:extLst>
          </p:cNvPr>
          <p:cNvSpPr txBox="1"/>
          <p:nvPr/>
        </p:nvSpPr>
        <p:spPr>
          <a:xfrm>
            <a:off x="138530" y="952178"/>
            <a:ext cx="8971393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>
                <a:cs typeface="Calibri"/>
              </a:rPr>
              <a:t>Comparison</a:t>
            </a:r>
            <a:r>
              <a:rPr lang="it-IT" dirty="0">
                <a:cs typeface="Calibri"/>
              </a:rPr>
              <a:t> </a:t>
            </a:r>
            <a:r>
              <a:rPr lang="it-IT" dirty="0" err="1">
                <a:cs typeface="Calibri"/>
              </a:rPr>
              <a:t>between</a:t>
            </a:r>
            <a:r>
              <a:rPr lang="it-IT" dirty="0">
                <a:cs typeface="Calibri"/>
              </a:rPr>
              <a:t> </a:t>
            </a:r>
            <a:r>
              <a:rPr lang="it-IT" dirty="0" err="1">
                <a:cs typeface="Calibri"/>
              </a:rPr>
              <a:t>inferred</a:t>
            </a:r>
            <a:r>
              <a:rPr lang="it-IT" dirty="0">
                <a:cs typeface="Calibri"/>
              </a:rPr>
              <a:t> </a:t>
            </a:r>
            <a:r>
              <a:rPr lang="it-IT" dirty="0" err="1">
                <a:cs typeface="Calibri"/>
              </a:rPr>
              <a:t>periods</a:t>
            </a:r>
            <a:r>
              <a:rPr lang="it-IT" dirty="0">
                <a:cs typeface="Calibri"/>
              </a:rPr>
              <a:t> and </a:t>
            </a:r>
            <a:r>
              <a:rPr lang="it-IT" dirty="0" err="1">
                <a:cs typeface="Calibri"/>
              </a:rPr>
              <a:t>correspondent</a:t>
            </a:r>
            <a:r>
              <a:rPr lang="it-IT" dirty="0">
                <a:cs typeface="Calibri"/>
              </a:rPr>
              <a:t> </a:t>
            </a:r>
            <a:r>
              <a:rPr lang="it-IT" dirty="0" err="1">
                <a:cs typeface="Calibri"/>
              </a:rPr>
              <a:t>periods</a:t>
            </a:r>
            <a:r>
              <a:rPr lang="it-IT" dirty="0">
                <a:cs typeface="Calibri"/>
              </a:rPr>
              <a:t> from </a:t>
            </a:r>
            <a:r>
              <a:rPr lang="it-IT" dirty="0" err="1">
                <a:cs typeface="Calibri"/>
              </a:rPr>
              <a:t>previous</a:t>
            </a:r>
            <a:r>
              <a:rPr lang="it-IT" dirty="0">
                <a:cs typeface="Calibri"/>
              </a:rPr>
              <a:t> </a:t>
            </a:r>
            <a:r>
              <a:rPr lang="it-IT" dirty="0" err="1">
                <a:cs typeface="Calibri"/>
              </a:rPr>
              <a:t>correction</a:t>
            </a:r>
            <a:r>
              <a:rPr lang="it-IT" dirty="0">
                <a:cs typeface="Calibri"/>
              </a:rPr>
              <a:t>:</a:t>
            </a:r>
            <a:endParaRPr lang="it-IT" dirty="0" err="1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7357035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>
            <a:extLst>
              <a:ext uri="{FF2B5EF4-FFF2-40B4-BE49-F238E27FC236}">
                <a16:creationId xmlns:a16="http://schemas.microsoft.com/office/drawing/2014/main" id="{E47DEB7E-F71D-D84F-9011-B56FE9D816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1780" t="23069"/>
          <a:stretch/>
        </p:blipFill>
        <p:spPr>
          <a:xfrm>
            <a:off x="-27864" y="0"/>
            <a:ext cx="9144000" cy="838560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7143AF52-E038-704E-8B38-1D351568BE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1785" y="140994"/>
            <a:ext cx="1467464" cy="655118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11981F73-4EE0-514F-B43A-E709FADE36F0}"/>
              </a:ext>
            </a:extLst>
          </p:cNvPr>
          <p:cNvSpPr txBox="1"/>
          <p:nvPr/>
        </p:nvSpPr>
        <p:spPr>
          <a:xfrm>
            <a:off x="463403" y="139158"/>
            <a:ext cx="5411266" cy="55399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sz="3000" b="1" dirty="0">
                <a:solidFill>
                  <a:schemeClr val="bg1"/>
                </a:solidFill>
                <a:latin typeface="+mj-lt"/>
              </a:rPr>
              <a:t>RESULTS: Be 10 timeseries</a:t>
            </a:r>
            <a:endParaRPr lang="it-IT" dirty="0"/>
          </a:p>
        </p:txBody>
      </p:sp>
      <p:sp>
        <p:nvSpPr>
          <p:cNvPr id="13" name="Segnaposto numero diapositiva 12">
            <a:extLst>
              <a:ext uri="{FF2B5EF4-FFF2-40B4-BE49-F238E27FC236}">
                <a16:creationId xmlns:a16="http://schemas.microsoft.com/office/drawing/2014/main" id="{EFFCE501-846A-3E4D-8BB3-296EF5F9C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FD6AA-E63A-A446-AE74-D7B2F3293778}" type="slidenum">
              <a:rPr lang="en-GB" dirty="0" smtClean="0"/>
              <a:t>82</a:t>
            </a:fld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C94009-1275-DB80-A7AD-A8A8BDBB1B93}"/>
              </a:ext>
            </a:extLst>
          </p:cNvPr>
          <p:cNvSpPr txBox="1"/>
          <p:nvPr/>
        </p:nvSpPr>
        <p:spPr>
          <a:xfrm>
            <a:off x="139806" y="952099"/>
            <a:ext cx="7509179" cy="506292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endParaRPr lang="en-GB" sz="2000">
              <a:ea typeface="Calibri" panose="020F0502020204030204"/>
              <a:cs typeface="Calibri" panose="020F0502020204030204"/>
            </a:endParaRPr>
          </a:p>
        </p:txBody>
      </p:sp>
      <p:pic>
        <p:nvPicPr>
          <p:cNvPr id="3" name="Immagine 4" descr="Immagine che contiene grafico&#10;&#10;Descrizione generata automaticamente">
            <a:extLst>
              <a:ext uri="{FF2B5EF4-FFF2-40B4-BE49-F238E27FC236}">
                <a16:creationId xmlns:a16="http://schemas.microsoft.com/office/drawing/2014/main" id="{CF189119-88AB-3A76-6E9A-9609D81D0A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6010" y="1566173"/>
            <a:ext cx="7027766" cy="4149339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06F762B6-AB20-6AFB-3B3F-375560250C97}"/>
              </a:ext>
            </a:extLst>
          </p:cNvPr>
          <p:cNvSpPr txBox="1"/>
          <p:nvPr/>
        </p:nvSpPr>
        <p:spPr>
          <a:xfrm>
            <a:off x="138530" y="952178"/>
            <a:ext cx="8971393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>
                <a:cs typeface="Calibri"/>
              </a:rPr>
              <a:t>Comparison</a:t>
            </a:r>
            <a:r>
              <a:rPr lang="it-IT" dirty="0">
                <a:cs typeface="Calibri"/>
              </a:rPr>
              <a:t> </a:t>
            </a:r>
            <a:r>
              <a:rPr lang="it-IT" dirty="0" err="1">
                <a:cs typeface="Calibri"/>
              </a:rPr>
              <a:t>between</a:t>
            </a:r>
            <a:r>
              <a:rPr lang="it-IT" dirty="0">
                <a:cs typeface="Calibri"/>
              </a:rPr>
              <a:t> </a:t>
            </a:r>
            <a:r>
              <a:rPr lang="it-IT" dirty="0" err="1">
                <a:cs typeface="Calibri"/>
              </a:rPr>
              <a:t>inferred</a:t>
            </a:r>
            <a:r>
              <a:rPr lang="it-IT" dirty="0">
                <a:cs typeface="Calibri"/>
              </a:rPr>
              <a:t> </a:t>
            </a:r>
            <a:r>
              <a:rPr lang="it-IT" dirty="0" err="1">
                <a:cs typeface="Calibri"/>
              </a:rPr>
              <a:t>periods</a:t>
            </a:r>
            <a:r>
              <a:rPr lang="it-IT" dirty="0">
                <a:cs typeface="Calibri"/>
              </a:rPr>
              <a:t> and </a:t>
            </a:r>
            <a:r>
              <a:rPr lang="it-IT" dirty="0" err="1">
                <a:cs typeface="Calibri"/>
              </a:rPr>
              <a:t>correspondent</a:t>
            </a:r>
            <a:r>
              <a:rPr lang="it-IT" dirty="0">
                <a:cs typeface="Calibri"/>
              </a:rPr>
              <a:t> </a:t>
            </a:r>
            <a:r>
              <a:rPr lang="it-IT" dirty="0" err="1">
                <a:cs typeface="Calibri"/>
              </a:rPr>
              <a:t>periods</a:t>
            </a:r>
            <a:r>
              <a:rPr lang="it-IT" dirty="0">
                <a:cs typeface="Calibri"/>
              </a:rPr>
              <a:t> from </a:t>
            </a:r>
            <a:r>
              <a:rPr lang="it-IT" dirty="0" err="1">
                <a:cs typeface="Calibri"/>
              </a:rPr>
              <a:t>previous</a:t>
            </a:r>
            <a:r>
              <a:rPr lang="it-IT" dirty="0">
                <a:cs typeface="Calibri"/>
              </a:rPr>
              <a:t> </a:t>
            </a:r>
            <a:r>
              <a:rPr lang="it-IT" dirty="0" err="1">
                <a:cs typeface="Calibri"/>
              </a:rPr>
              <a:t>correction</a:t>
            </a:r>
            <a:r>
              <a:rPr lang="it-IT" dirty="0">
                <a:cs typeface="Calibri"/>
              </a:rPr>
              <a:t>:</a:t>
            </a:r>
            <a:endParaRPr lang="it-IT" dirty="0" err="1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89769812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DCCC07A4-4E6A-5046-8E1C-46EB88B783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9226527" cy="7655584"/>
          </a:xfrm>
          <a:prstGeom prst="rect">
            <a:avLst/>
          </a:prstGeom>
        </p:spPr>
      </p:pic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587CDAE2-F50E-584A-AE4F-A1371F72E2C4}"/>
              </a:ext>
            </a:extLst>
          </p:cNvPr>
          <p:cNvSpPr txBox="1"/>
          <p:nvPr/>
        </p:nvSpPr>
        <p:spPr>
          <a:xfrm>
            <a:off x="1014330" y="2558050"/>
            <a:ext cx="7115341" cy="1054135"/>
          </a:xfrm>
          <a:prstGeom prst="rect">
            <a:avLst/>
          </a:prstGeom>
          <a:noFill/>
        </p:spPr>
        <p:txBody>
          <a:bodyPr wrap="square" lIns="68580" tIns="34290" rIns="68580" bIns="34290" rtlCol="0" anchor="t">
            <a:spAutoFit/>
          </a:bodyPr>
          <a:lstStyle/>
          <a:p>
            <a:pPr algn="ctr"/>
            <a:r>
              <a:rPr lang="en-GB" sz="4400" dirty="0">
                <a:solidFill>
                  <a:srgbClr val="FFFFFF"/>
                </a:solidFill>
                <a:ea typeface="+mn-lt"/>
                <a:cs typeface="+mn-lt"/>
              </a:rPr>
              <a:t>CONCLUSIONS</a:t>
            </a:r>
            <a:endParaRPr lang="it-IT" sz="3200" dirty="0"/>
          </a:p>
          <a:p>
            <a:endParaRPr lang="it-IT" sz="2000"/>
          </a:p>
        </p:txBody>
      </p:sp>
    </p:spTree>
    <p:extLst>
      <p:ext uri="{BB962C8B-B14F-4D97-AF65-F5344CB8AC3E}">
        <p14:creationId xmlns:p14="http://schemas.microsoft.com/office/powerpoint/2010/main" val="60473129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1D6592CA-3AEF-9245-9030-A69744F573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003" y="4970250"/>
            <a:ext cx="7823997" cy="744750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E47DEB7E-F71D-D84F-9011-B56FE9D816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1780" t="23069"/>
          <a:stretch/>
        </p:blipFill>
        <p:spPr>
          <a:xfrm>
            <a:off x="-27864" y="0"/>
            <a:ext cx="9144000" cy="838560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7143AF52-E038-704E-8B38-1D351568BE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1785" y="140994"/>
            <a:ext cx="1467464" cy="655118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11981F73-4EE0-514F-B43A-E709FADE36F0}"/>
              </a:ext>
            </a:extLst>
          </p:cNvPr>
          <p:cNvSpPr txBox="1"/>
          <p:nvPr/>
        </p:nvSpPr>
        <p:spPr>
          <a:xfrm>
            <a:off x="432168" y="139158"/>
            <a:ext cx="5411266" cy="55399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sz="3000" b="1" dirty="0">
                <a:solidFill>
                  <a:schemeClr val="bg1"/>
                </a:solidFill>
                <a:latin typeface="+mj-lt"/>
              </a:rPr>
              <a:t>CONCLUSIONS</a:t>
            </a:r>
            <a:endParaRPr lang="en-GB" sz="3000" b="1" dirty="0">
              <a:solidFill>
                <a:schemeClr val="bg1"/>
              </a:solidFill>
              <a:latin typeface="+mj-lt"/>
              <a:cs typeface="Calibri Light"/>
            </a:endParaRPr>
          </a:p>
        </p:txBody>
      </p:sp>
      <p:sp>
        <p:nvSpPr>
          <p:cNvPr id="13" name="Segnaposto numero diapositiva 12">
            <a:extLst>
              <a:ext uri="{FF2B5EF4-FFF2-40B4-BE49-F238E27FC236}">
                <a16:creationId xmlns:a16="http://schemas.microsoft.com/office/drawing/2014/main" id="{EFFCE501-846A-3E4D-8BB3-296EF5F9C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FD6AA-E63A-A446-AE74-D7B2F3293778}" type="slidenum">
              <a:rPr lang="en-GB" dirty="0" smtClean="0"/>
              <a:t>84</a:t>
            </a:fld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C94009-1275-DB80-A7AD-A8A8BDBB1B93}"/>
              </a:ext>
            </a:extLst>
          </p:cNvPr>
          <p:cNvSpPr txBox="1"/>
          <p:nvPr/>
        </p:nvSpPr>
        <p:spPr>
          <a:xfrm>
            <a:off x="139806" y="952099"/>
            <a:ext cx="7509179" cy="506292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endParaRPr lang="en-GB" sz="2000">
              <a:ea typeface="Calibri" panose="020F0502020204030204"/>
              <a:cs typeface="Calibri" panose="020F0502020204030204"/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8F1D06E3-FCF7-7B34-BAD6-963046B0B77A}"/>
              </a:ext>
            </a:extLst>
          </p:cNvPr>
          <p:cNvSpPr txBox="1"/>
          <p:nvPr/>
        </p:nvSpPr>
        <p:spPr>
          <a:xfrm>
            <a:off x="138530" y="1108326"/>
            <a:ext cx="8526297" cy="178510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it-IT" dirty="0">
                <a:cs typeface="Calibri" panose="020F0502020204030204"/>
              </a:rPr>
              <a:t>Time-scale </a:t>
            </a:r>
            <a:r>
              <a:rPr lang="it-IT" dirty="0" err="1">
                <a:cs typeface="Calibri" panose="020F0502020204030204"/>
              </a:rPr>
              <a:t>correction</a:t>
            </a:r>
            <a:r>
              <a:rPr lang="it-IT" dirty="0">
                <a:cs typeface="Calibri" panose="020F0502020204030204"/>
              </a:rPr>
              <a:t> on </a:t>
            </a:r>
            <a:r>
              <a:rPr lang="it-IT" dirty="0" err="1">
                <a:cs typeface="Calibri" panose="020F0502020204030204"/>
              </a:rPr>
              <a:t>isotopes</a:t>
            </a:r>
            <a:r>
              <a:rPr lang="it-IT" dirty="0">
                <a:cs typeface="Calibri" panose="020F0502020204030204"/>
              </a:rPr>
              <a:t>' </a:t>
            </a:r>
            <a:r>
              <a:rPr lang="it-IT" dirty="0" err="1">
                <a:cs typeface="Calibri" panose="020F0502020204030204"/>
              </a:rPr>
              <a:t>timeseries</a:t>
            </a:r>
            <a:r>
              <a:rPr lang="it-IT" dirty="0">
                <a:cs typeface="Calibri" panose="020F0502020204030204"/>
              </a:rPr>
              <a:t> from </a:t>
            </a:r>
            <a:r>
              <a:rPr lang="it-IT" dirty="0" err="1">
                <a:cs typeface="Calibri" panose="020F0502020204030204"/>
              </a:rPr>
              <a:t>ice</a:t>
            </a:r>
            <a:r>
              <a:rPr lang="it-IT" dirty="0">
                <a:cs typeface="Calibri" panose="020F0502020204030204"/>
              </a:rPr>
              <a:t> cores</a:t>
            </a:r>
            <a:endParaRPr lang="it-IT" dirty="0"/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it-IT">
              <a:cs typeface="Calibri" panose="020F0502020204030204"/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it-IT">
              <a:cs typeface="Calibri" panose="020F0502020204030204"/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it-IT">
              <a:cs typeface="Calibri" panose="020F0502020204030204"/>
            </a:endParaRPr>
          </a:p>
          <a:p>
            <a:pPr marL="74295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it-IT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5903714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1D6592CA-3AEF-9245-9030-A69744F573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003" y="4970250"/>
            <a:ext cx="7823997" cy="744750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E47DEB7E-F71D-D84F-9011-B56FE9D816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1780" t="23069"/>
          <a:stretch/>
        </p:blipFill>
        <p:spPr>
          <a:xfrm>
            <a:off x="-27864" y="0"/>
            <a:ext cx="9144000" cy="838560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7143AF52-E038-704E-8B38-1D351568BE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1785" y="140994"/>
            <a:ext cx="1467464" cy="655118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11981F73-4EE0-514F-B43A-E709FADE36F0}"/>
              </a:ext>
            </a:extLst>
          </p:cNvPr>
          <p:cNvSpPr txBox="1"/>
          <p:nvPr/>
        </p:nvSpPr>
        <p:spPr>
          <a:xfrm>
            <a:off x="432168" y="139158"/>
            <a:ext cx="5411266" cy="55399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sz="3000" b="1" dirty="0">
                <a:solidFill>
                  <a:schemeClr val="bg1"/>
                </a:solidFill>
                <a:latin typeface="+mj-lt"/>
              </a:rPr>
              <a:t>CONCLUSIONS</a:t>
            </a:r>
            <a:endParaRPr lang="en-GB" sz="3000" b="1" dirty="0">
              <a:solidFill>
                <a:schemeClr val="bg1"/>
              </a:solidFill>
              <a:latin typeface="+mj-lt"/>
              <a:cs typeface="Calibri Light"/>
            </a:endParaRPr>
          </a:p>
        </p:txBody>
      </p:sp>
      <p:sp>
        <p:nvSpPr>
          <p:cNvPr id="13" name="Segnaposto numero diapositiva 12">
            <a:extLst>
              <a:ext uri="{FF2B5EF4-FFF2-40B4-BE49-F238E27FC236}">
                <a16:creationId xmlns:a16="http://schemas.microsoft.com/office/drawing/2014/main" id="{EFFCE501-846A-3E4D-8BB3-296EF5F9C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FD6AA-E63A-A446-AE74-D7B2F3293778}" type="slidenum">
              <a:rPr lang="en-GB" dirty="0" smtClean="0"/>
              <a:t>85</a:t>
            </a:fld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C94009-1275-DB80-A7AD-A8A8BDBB1B93}"/>
              </a:ext>
            </a:extLst>
          </p:cNvPr>
          <p:cNvSpPr txBox="1"/>
          <p:nvPr/>
        </p:nvSpPr>
        <p:spPr>
          <a:xfrm>
            <a:off x="139806" y="952099"/>
            <a:ext cx="7509179" cy="506292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endParaRPr lang="en-GB" sz="2000">
              <a:ea typeface="Calibri" panose="020F0502020204030204"/>
              <a:cs typeface="Calibri" panose="020F0502020204030204"/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8F1D06E3-FCF7-7B34-BAD6-963046B0B77A}"/>
              </a:ext>
            </a:extLst>
          </p:cNvPr>
          <p:cNvSpPr txBox="1"/>
          <p:nvPr/>
        </p:nvSpPr>
        <p:spPr>
          <a:xfrm>
            <a:off x="138530" y="1108326"/>
            <a:ext cx="8526297" cy="241604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it-IT" dirty="0">
                <a:cs typeface="Calibri" panose="020F0502020204030204"/>
              </a:rPr>
              <a:t>Time-scale </a:t>
            </a:r>
            <a:r>
              <a:rPr lang="it-IT" dirty="0" err="1">
                <a:cs typeface="Calibri" panose="020F0502020204030204"/>
              </a:rPr>
              <a:t>correction</a:t>
            </a:r>
            <a:r>
              <a:rPr lang="it-IT" dirty="0">
                <a:cs typeface="Calibri" panose="020F0502020204030204"/>
              </a:rPr>
              <a:t> on </a:t>
            </a:r>
            <a:r>
              <a:rPr lang="it-IT" dirty="0" err="1">
                <a:cs typeface="Calibri" panose="020F0502020204030204"/>
              </a:rPr>
              <a:t>isotopes</a:t>
            </a:r>
            <a:r>
              <a:rPr lang="it-IT" dirty="0">
                <a:cs typeface="Calibri" panose="020F0502020204030204"/>
              </a:rPr>
              <a:t>' </a:t>
            </a:r>
            <a:r>
              <a:rPr lang="it-IT" dirty="0" err="1">
                <a:cs typeface="Calibri" panose="020F0502020204030204"/>
              </a:rPr>
              <a:t>timeseries</a:t>
            </a:r>
            <a:r>
              <a:rPr lang="it-IT" dirty="0">
                <a:cs typeface="Calibri" panose="020F0502020204030204"/>
              </a:rPr>
              <a:t> from </a:t>
            </a:r>
            <a:r>
              <a:rPr lang="it-IT" dirty="0" err="1">
                <a:cs typeface="Calibri" panose="020F0502020204030204"/>
              </a:rPr>
              <a:t>ice</a:t>
            </a:r>
            <a:r>
              <a:rPr lang="it-IT" dirty="0">
                <a:cs typeface="Calibri" panose="020F0502020204030204"/>
              </a:rPr>
              <a:t> cores</a:t>
            </a:r>
            <a:endParaRPr lang="it-IT"/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it-IT" dirty="0" err="1">
                <a:cs typeface="Calibri" panose="020F0502020204030204"/>
              </a:rPr>
              <a:t>Signal's</a:t>
            </a:r>
            <a:r>
              <a:rPr lang="it-IT" dirty="0">
                <a:cs typeface="Calibri" panose="020F0502020204030204"/>
              </a:rPr>
              <a:t> model: sum of </a:t>
            </a:r>
            <a:r>
              <a:rPr lang="it-IT" dirty="0" err="1">
                <a:cs typeface="Calibri" panose="020F0502020204030204"/>
              </a:rPr>
              <a:t>waves</a:t>
            </a:r>
            <a:r>
              <a:rPr lang="it-IT" dirty="0">
                <a:cs typeface="Calibri" panose="020F0502020204030204"/>
              </a:rPr>
              <a:t> + </a:t>
            </a:r>
            <a:r>
              <a:rPr lang="it-IT" dirty="0" err="1">
                <a:cs typeface="Calibri" panose="020F0502020204030204"/>
              </a:rPr>
              <a:t>noise</a:t>
            </a:r>
            <a:br>
              <a:rPr lang="it-IT">
                <a:cs typeface="Calibri" panose="020F0502020204030204"/>
              </a:rPr>
            </a:br>
            <a:r>
              <a:rPr lang="it-IT" dirty="0" err="1">
                <a:cs typeface="Calibri" panose="020F0502020204030204"/>
              </a:rPr>
              <a:t>Timestamps</a:t>
            </a:r>
            <a:r>
              <a:rPr lang="it-IT" dirty="0">
                <a:cs typeface="Calibri" panose="020F0502020204030204"/>
              </a:rPr>
              <a:t>' model: </a:t>
            </a:r>
            <a:r>
              <a:rPr lang="it-IT" dirty="0" err="1">
                <a:cs typeface="Calibri" panose="020F0502020204030204"/>
              </a:rPr>
              <a:t>Ornstein-Uhlenbeck</a:t>
            </a:r>
            <a:endParaRPr lang="it-IT" dirty="0">
              <a:cs typeface="Calibri" panose="020F0502020204030204"/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it-IT">
              <a:cs typeface="Calibri" panose="020F0502020204030204"/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it-IT">
              <a:cs typeface="Calibri" panose="020F0502020204030204"/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it-IT">
              <a:cs typeface="Calibri" panose="020F0502020204030204"/>
            </a:endParaRPr>
          </a:p>
          <a:p>
            <a:pPr marL="74295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it-IT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68960699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1D6592CA-3AEF-9245-9030-A69744F573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003" y="4970250"/>
            <a:ext cx="7823997" cy="744750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E47DEB7E-F71D-D84F-9011-B56FE9D816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1780" t="23069"/>
          <a:stretch/>
        </p:blipFill>
        <p:spPr>
          <a:xfrm>
            <a:off x="-27864" y="0"/>
            <a:ext cx="9144000" cy="838560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7143AF52-E038-704E-8B38-1D351568BE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1785" y="140994"/>
            <a:ext cx="1467464" cy="655118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11981F73-4EE0-514F-B43A-E709FADE36F0}"/>
              </a:ext>
            </a:extLst>
          </p:cNvPr>
          <p:cNvSpPr txBox="1"/>
          <p:nvPr/>
        </p:nvSpPr>
        <p:spPr>
          <a:xfrm>
            <a:off x="432168" y="139158"/>
            <a:ext cx="5411266" cy="55399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sz="3000" b="1" dirty="0">
                <a:solidFill>
                  <a:schemeClr val="bg1"/>
                </a:solidFill>
                <a:latin typeface="+mj-lt"/>
              </a:rPr>
              <a:t>CONCLUSIONS</a:t>
            </a:r>
            <a:endParaRPr lang="en-GB" sz="3000" b="1" dirty="0">
              <a:solidFill>
                <a:schemeClr val="bg1"/>
              </a:solidFill>
              <a:latin typeface="+mj-lt"/>
              <a:cs typeface="Calibri Light"/>
            </a:endParaRPr>
          </a:p>
        </p:txBody>
      </p:sp>
      <p:sp>
        <p:nvSpPr>
          <p:cNvPr id="13" name="Segnaposto numero diapositiva 12">
            <a:extLst>
              <a:ext uri="{FF2B5EF4-FFF2-40B4-BE49-F238E27FC236}">
                <a16:creationId xmlns:a16="http://schemas.microsoft.com/office/drawing/2014/main" id="{EFFCE501-846A-3E4D-8BB3-296EF5F9C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FD6AA-E63A-A446-AE74-D7B2F3293778}" type="slidenum">
              <a:rPr lang="en-GB" dirty="0" smtClean="0"/>
              <a:t>86</a:t>
            </a:fld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C94009-1275-DB80-A7AD-A8A8BDBB1B93}"/>
              </a:ext>
            </a:extLst>
          </p:cNvPr>
          <p:cNvSpPr txBox="1"/>
          <p:nvPr/>
        </p:nvSpPr>
        <p:spPr>
          <a:xfrm>
            <a:off x="139806" y="952099"/>
            <a:ext cx="7509179" cy="506292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endParaRPr lang="en-GB" sz="2000">
              <a:ea typeface="Calibri" panose="020F0502020204030204"/>
              <a:cs typeface="Calibri" panose="020F0502020204030204"/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8F1D06E3-FCF7-7B34-BAD6-963046B0B77A}"/>
              </a:ext>
            </a:extLst>
          </p:cNvPr>
          <p:cNvSpPr txBox="1"/>
          <p:nvPr/>
        </p:nvSpPr>
        <p:spPr>
          <a:xfrm>
            <a:off x="138530" y="1108326"/>
            <a:ext cx="8526297" cy="30469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it-IT" dirty="0">
                <a:cs typeface="Calibri" panose="020F0502020204030204"/>
              </a:rPr>
              <a:t>Time-scale </a:t>
            </a:r>
            <a:r>
              <a:rPr lang="it-IT" dirty="0" err="1">
                <a:cs typeface="Calibri" panose="020F0502020204030204"/>
              </a:rPr>
              <a:t>correction</a:t>
            </a:r>
            <a:r>
              <a:rPr lang="it-IT" dirty="0">
                <a:cs typeface="Calibri" panose="020F0502020204030204"/>
              </a:rPr>
              <a:t> on </a:t>
            </a:r>
            <a:r>
              <a:rPr lang="it-IT" dirty="0" err="1">
                <a:cs typeface="Calibri" panose="020F0502020204030204"/>
              </a:rPr>
              <a:t>isotopes</a:t>
            </a:r>
            <a:r>
              <a:rPr lang="it-IT" dirty="0">
                <a:cs typeface="Calibri" panose="020F0502020204030204"/>
              </a:rPr>
              <a:t>' </a:t>
            </a:r>
            <a:r>
              <a:rPr lang="it-IT" dirty="0" err="1">
                <a:cs typeface="Calibri" panose="020F0502020204030204"/>
              </a:rPr>
              <a:t>timeseries</a:t>
            </a:r>
            <a:r>
              <a:rPr lang="it-IT" dirty="0">
                <a:cs typeface="Calibri" panose="020F0502020204030204"/>
              </a:rPr>
              <a:t> from </a:t>
            </a:r>
            <a:r>
              <a:rPr lang="it-IT" dirty="0" err="1">
                <a:cs typeface="Calibri" panose="020F0502020204030204"/>
              </a:rPr>
              <a:t>ice</a:t>
            </a:r>
            <a:r>
              <a:rPr lang="it-IT" dirty="0">
                <a:cs typeface="Calibri" panose="020F0502020204030204"/>
              </a:rPr>
              <a:t> cores</a:t>
            </a:r>
            <a:endParaRPr lang="it-IT"/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it-IT" dirty="0" err="1">
                <a:cs typeface="Calibri" panose="020F0502020204030204"/>
              </a:rPr>
              <a:t>Signal's</a:t>
            </a:r>
            <a:r>
              <a:rPr lang="it-IT" dirty="0">
                <a:cs typeface="Calibri" panose="020F0502020204030204"/>
              </a:rPr>
              <a:t> model: sum of </a:t>
            </a:r>
            <a:r>
              <a:rPr lang="it-IT" dirty="0" err="1">
                <a:cs typeface="Calibri" panose="020F0502020204030204"/>
              </a:rPr>
              <a:t>waves</a:t>
            </a:r>
            <a:r>
              <a:rPr lang="it-IT" dirty="0">
                <a:cs typeface="Calibri" panose="020F0502020204030204"/>
              </a:rPr>
              <a:t> + </a:t>
            </a:r>
            <a:r>
              <a:rPr lang="it-IT" dirty="0" err="1">
                <a:cs typeface="Calibri" panose="020F0502020204030204"/>
              </a:rPr>
              <a:t>noise</a:t>
            </a:r>
            <a:br>
              <a:rPr lang="it-IT">
                <a:cs typeface="Calibri" panose="020F0502020204030204"/>
              </a:rPr>
            </a:br>
            <a:r>
              <a:rPr lang="it-IT" dirty="0" err="1">
                <a:cs typeface="Calibri" panose="020F0502020204030204"/>
              </a:rPr>
              <a:t>Timestamps</a:t>
            </a:r>
            <a:r>
              <a:rPr lang="it-IT" dirty="0">
                <a:cs typeface="Calibri" panose="020F0502020204030204"/>
              </a:rPr>
              <a:t>' model: </a:t>
            </a:r>
            <a:r>
              <a:rPr lang="it-IT" dirty="0" err="1">
                <a:cs typeface="Calibri" panose="020F0502020204030204"/>
              </a:rPr>
              <a:t>Ornstein-Uhlenbeck</a:t>
            </a:r>
            <a:endParaRPr lang="it-IT" dirty="0">
              <a:cs typeface="Calibri" panose="020F0502020204030204"/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it-IT" dirty="0" err="1">
                <a:cs typeface="Calibri" panose="020F0502020204030204"/>
              </a:rPr>
              <a:t>Bayesian</a:t>
            </a:r>
            <a:r>
              <a:rPr lang="it-IT" dirty="0">
                <a:cs typeface="Calibri" panose="020F0502020204030204"/>
              </a:rPr>
              <a:t> </a:t>
            </a:r>
            <a:r>
              <a:rPr lang="it-IT" dirty="0" err="1">
                <a:cs typeface="Calibri" panose="020F0502020204030204"/>
              </a:rPr>
              <a:t>inference</a:t>
            </a:r>
            <a:r>
              <a:rPr lang="it-IT" dirty="0">
                <a:cs typeface="Calibri" panose="020F0502020204030204"/>
              </a:rPr>
              <a:t> to </a:t>
            </a:r>
            <a:r>
              <a:rPr lang="it-IT" dirty="0" err="1">
                <a:cs typeface="Calibri" panose="020F0502020204030204"/>
              </a:rPr>
              <a:t>calculate</a:t>
            </a:r>
            <a:r>
              <a:rPr lang="it-IT" dirty="0">
                <a:cs typeface="Calibri" panose="020F0502020204030204"/>
              </a:rPr>
              <a:t> </a:t>
            </a:r>
            <a:r>
              <a:rPr lang="it-IT" dirty="0" err="1">
                <a:cs typeface="Calibri" panose="020F0502020204030204"/>
              </a:rPr>
              <a:t>posterior</a:t>
            </a:r>
            <a:r>
              <a:rPr lang="it-IT" dirty="0">
                <a:cs typeface="Calibri" panose="020F0502020204030204"/>
              </a:rPr>
              <a:t> </a:t>
            </a:r>
            <a:r>
              <a:rPr lang="it-IT" dirty="0" err="1">
                <a:cs typeface="Calibri" panose="020F0502020204030204"/>
              </a:rPr>
              <a:t>probabilities</a:t>
            </a:r>
            <a:r>
              <a:rPr lang="it-IT" dirty="0">
                <a:cs typeface="Calibri" panose="020F0502020204030204"/>
              </a:rPr>
              <a:t> for the </a:t>
            </a:r>
            <a:r>
              <a:rPr lang="it-IT" dirty="0" err="1">
                <a:cs typeface="Calibri" panose="020F0502020204030204"/>
              </a:rPr>
              <a:t>parameters</a:t>
            </a:r>
            <a:r>
              <a:rPr lang="it-IT" dirty="0">
                <a:cs typeface="Calibri" panose="020F0502020204030204"/>
              </a:rPr>
              <a:t>, by </a:t>
            </a:r>
            <a:r>
              <a:rPr lang="it-IT" dirty="0" err="1">
                <a:cs typeface="Calibri" panose="020F0502020204030204"/>
              </a:rPr>
              <a:t>means</a:t>
            </a:r>
            <a:r>
              <a:rPr lang="it-IT" dirty="0">
                <a:cs typeface="Calibri" panose="020F0502020204030204"/>
              </a:rPr>
              <a:t> of MC sampling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it-IT">
              <a:cs typeface="Calibri" panose="020F0502020204030204"/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it-IT">
              <a:cs typeface="Calibri" panose="020F0502020204030204"/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it-IT">
              <a:cs typeface="Calibri" panose="020F0502020204030204"/>
            </a:endParaRPr>
          </a:p>
          <a:p>
            <a:pPr marL="74295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it-IT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72896249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1D6592CA-3AEF-9245-9030-A69744F573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003" y="4970250"/>
            <a:ext cx="7823997" cy="744750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E47DEB7E-F71D-D84F-9011-B56FE9D816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1780" t="23069"/>
          <a:stretch/>
        </p:blipFill>
        <p:spPr>
          <a:xfrm>
            <a:off x="-27864" y="0"/>
            <a:ext cx="9144000" cy="838560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7143AF52-E038-704E-8B38-1D351568BE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1785" y="140994"/>
            <a:ext cx="1467464" cy="655118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11981F73-4EE0-514F-B43A-E709FADE36F0}"/>
              </a:ext>
            </a:extLst>
          </p:cNvPr>
          <p:cNvSpPr txBox="1"/>
          <p:nvPr/>
        </p:nvSpPr>
        <p:spPr>
          <a:xfrm>
            <a:off x="432168" y="139158"/>
            <a:ext cx="5411266" cy="55399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sz="3000" b="1" dirty="0">
                <a:solidFill>
                  <a:schemeClr val="bg1"/>
                </a:solidFill>
                <a:latin typeface="+mj-lt"/>
              </a:rPr>
              <a:t>CONCLUSIONS</a:t>
            </a:r>
            <a:endParaRPr lang="en-GB" sz="3000" b="1" dirty="0">
              <a:solidFill>
                <a:schemeClr val="bg1"/>
              </a:solidFill>
              <a:latin typeface="+mj-lt"/>
              <a:cs typeface="Calibri Light"/>
            </a:endParaRPr>
          </a:p>
        </p:txBody>
      </p:sp>
      <p:sp>
        <p:nvSpPr>
          <p:cNvPr id="13" name="Segnaposto numero diapositiva 12">
            <a:extLst>
              <a:ext uri="{FF2B5EF4-FFF2-40B4-BE49-F238E27FC236}">
                <a16:creationId xmlns:a16="http://schemas.microsoft.com/office/drawing/2014/main" id="{EFFCE501-846A-3E4D-8BB3-296EF5F9C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FD6AA-E63A-A446-AE74-D7B2F3293778}" type="slidenum">
              <a:rPr lang="en-GB" dirty="0" smtClean="0"/>
              <a:t>87</a:t>
            </a:fld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C94009-1275-DB80-A7AD-A8A8BDBB1B93}"/>
              </a:ext>
            </a:extLst>
          </p:cNvPr>
          <p:cNvSpPr txBox="1"/>
          <p:nvPr/>
        </p:nvSpPr>
        <p:spPr>
          <a:xfrm>
            <a:off x="139806" y="952099"/>
            <a:ext cx="7509179" cy="506292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endParaRPr lang="en-GB" sz="2000">
              <a:ea typeface="Calibri" panose="020F0502020204030204"/>
              <a:cs typeface="Calibri" panose="020F0502020204030204"/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8F1D06E3-FCF7-7B34-BAD6-963046B0B77A}"/>
              </a:ext>
            </a:extLst>
          </p:cNvPr>
          <p:cNvSpPr txBox="1"/>
          <p:nvPr/>
        </p:nvSpPr>
        <p:spPr>
          <a:xfrm>
            <a:off x="138530" y="1108326"/>
            <a:ext cx="8526297" cy="30469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it-IT" dirty="0">
                <a:cs typeface="Calibri" panose="020F0502020204030204"/>
              </a:rPr>
              <a:t>Time-scale </a:t>
            </a:r>
            <a:r>
              <a:rPr lang="it-IT" dirty="0" err="1">
                <a:cs typeface="Calibri" panose="020F0502020204030204"/>
              </a:rPr>
              <a:t>correction</a:t>
            </a:r>
            <a:r>
              <a:rPr lang="it-IT" dirty="0">
                <a:cs typeface="Calibri" panose="020F0502020204030204"/>
              </a:rPr>
              <a:t> on </a:t>
            </a:r>
            <a:r>
              <a:rPr lang="it-IT" dirty="0" err="1">
                <a:cs typeface="Calibri" panose="020F0502020204030204"/>
              </a:rPr>
              <a:t>isotopes</a:t>
            </a:r>
            <a:r>
              <a:rPr lang="it-IT" dirty="0">
                <a:cs typeface="Calibri" panose="020F0502020204030204"/>
              </a:rPr>
              <a:t>' </a:t>
            </a:r>
            <a:r>
              <a:rPr lang="it-IT" dirty="0" err="1">
                <a:cs typeface="Calibri" panose="020F0502020204030204"/>
              </a:rPr>
              <a:t>timeseries</a:t>
            </a:r>
            <a:r>
              <a:rPr lang="it-IT" dirty="0">
                <a:cs typeface="Calibri" panose="020F0502020204030204"/>
              </a:rPr>
              <a:t> from </a:t>
            </a:r>
            <a:r>
              <a:rPr lang="it-IT" dirty="0" err="1">
                <a:cs typeface="Calibri" panose="020F0502020204030204"/>
              </a:rPr>
              <a:t>ice</a:t>
            </a:r>
            <a:r>
              <a:rPr lang="it-IT" dirty="0">
                <a:cs typeface="Calibri" panose="020F0502020204030204"/>
              </a:rPr>
              <a:t> cores</a:t>
            </a:r>
            <a:endParaRPr lang="it-IT"/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it-IT" dirty="0" err="1">
                <a:cs typeface="Calibri" panose="020F0502020204030204"/>
              </a:rPr>
              <a:t>Signal's</a:t>
            </a:r>
            <a:r>
              <a:rPr lang="it-IT" dirty="0">
                <a:cs typeface="Calibri" panose="020F0502020204030204"/>
              </a:rPr>
              <a:t> model: sum of </a:t>
            </a:r>
            <a:r>
              <a:rPr lang="it-IT" dirty="0" err="1">
                <a:cs typeface="Calibri" panose="020F0502020204030204"/>
              </a:rPr>
              <a:t>waves</a:t>
            </a:r>
            <a:r>
              <a:rPr lang="it-IT" dirty="0">
                <a:cs typeface="Calibri" panose="020F0502020204030204"/>
              </a:rPr>
              <a:t> + </a:t>
            </a:r>
            <a:r>
              <a:rPr lang="it-IT" dirty="0" err="1">
                <a:cs typeface="Calibri" panose="020F0502020204030204"/>
              </a:rPr>
              <a:t>noise</a:t>
            </a:r>
            <a:br>
              <a:rPr lang="it-IT">
                <a:cs typeface="Calibri" panose="020F0502020204030204"/>
              </a:rPr>
            </a:br>
            <a:r>
              <a:rPr lang="it-IT" dirty="0" err="1">
                <a:cs typeface="Calibri" panose="020F0502020204030204"/>
              </a:rPr>
              <a:t>Timestamps</a:t>
            </a:r>
            <a:r>
              <a:rPr lang="it-IT" dirty="0">
                <a:cs typeface="Calibri" panose="020F0502020204030204"/>
              </a:rPr>
              <a:t>' model: </a:t>
            </a:r>
            <a:r>
              <a:rPr lang="it-IT" dirty="0" err="1">
                <a:cs typeface="Calibri" panose="020F0502020204030204"/>
              </a:rPr>
              <a:t>Ornstein-Uhlenbeck</a:t>
            </a:r>
            <a:endParaRPr lang="it-IT">
              <a:cs typeface="Calibri" panose="020F0502020204030204"/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it-IT" dirty="0" err="1">
                <a:cs typeface="Calibri" panose="020F0502020204030204"/>
              </a:rPr>
              <a:t>Bayesian</a:t>
            </a:r>
            <a:r>
              <a:rPr lang="it-IT" dirty="0">
                <a:cs typeface="Calibri" panose="020F0502020204030204"/>
              </a:rPr>
              <a:t> </a:t>
            </a:r>
            <a:r>
              <a:rPr lang="it-IT" dirty="0" err="1">
                <a:cs typeface="Calibri" panose="020F0502020204030204"/>
              </a:rPr>
              <a:t>inference</a:t>
            </a:r>
            <a:r>
              <a:rPr lang="it-IT" dirty="0">
                <a:cs typeface="Calibri" panose="020F0502020204030204"/>
              </a:rPr>
              <a:t> to </a:t>
            </a:r>
            <a:r>
              <a:rPr lang="it-IT" dirty="0" err="1">
                <a:cs typeface="Calibri" panose="020F0502020204030204"/>
              </a:rPr>
              <a:t>calculate</a:t>
            </a:r>
            <a:r>
              <a:rPr lang="it-IT" dirty="0">
                <a:cs typeface="Calibri" panose="020F0502020204030204"/>
              </a:rPr>
              <a:t> </a:t>
            </a:r>
            <a:r>
              <a:rPr lang="it-IT" dirty="0" err="1">
                <a:cs typeface="Calibri" panose="020F0502020204030204"/>
              </a:rPr>
              <a:t>posterior</a:t>
            </a:r>
            <a:r>
              <a:rPr lang="it-IT" dirty="0">
                <a:cs typeface="Calibri" panose="020F0502020204030204"/>
              </a:rPr>
              <a:t> </a:t>
            </a:r>
            <a:r>
              <a:rPr lang="it-IT" dirty="0" err="1">
                <a:cs typeface="Calibri" panose="020F0502020204030204"/>
              </a:rPr>
              <a:t>probabilities</a:t>
            </a:r>
            <a:r>
              <a:rPr lang="it-IT" dirty="0">
                <a:cs typeface="Calibri" panose="020F0502020204030204"/>
              </a:rPr>
              <a:t> for the </a:t>
            </a:r>
            <a:r>
              <a:rPr lang="it-IT" dirty="0" err="1">
                <a:cs typeface="Calibri" panose="020F0502020204030204"/>
              </a:rPr>
              <a:t>parameters</a:t>
            </a:r>
            <a:r>
              <a:rPr lang="it-IT" dirty="0">
                <a:cs typeface="Calibri" panose="020F0502020204030204"/>
              </a:rPr>
              <a:t>, by </a:t>
            </a:r>
            <a:r>
              <a:rPr lang="it-IT" dirty="0" err="1">
                <a:cs typeface="Calibri" panose="020F0502020204030204"/>
              </a:rPr>
              <a:t>means</a:t>
            </a:r>
            <a:r>
              <a:rPr lang="it-IT" dirty="0">
                <a:cs typeface="Calibri" panose="020F0502020204030204"/>
              </a:rPr>
              <a:t> of MC sampling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it-IT" dirty="0" err="1">
                <a:cs typeface="Calibri" panose="020F0502020204030204"/>
              </a:rPr>
              <a:t>Synthetic</a:t>
            </a:r>
            <a:r>
              <a:rPr lang="it-IT" dirty="0">
                <a:cs typeface="Calibri" panose="020F0502020204030204"/>
              </a:rPr>
              <a:t> datasets to test the </a:t>
            </a:r>
            <a:r>
              <a:rPr lang="it-IT" dirty="0" err="1">
                <a:cs typeface="Calibri" panose="020F0502020204030204"/>
              </a:rPr>
              <a:t>program</a:t>
            </a:r>
            <a:endParaRPr lang="it-IT" dirty="0">
              <a:cs typeface="Calibri" panose="020F0502020204030204"/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it-IT">
              <a:cs typeface="Calibri" panose="020F0502020204030204"/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it-IT">
              <a:cs typeface="Calibri" panose="020F0502020204030204"/>
            </a:endParaRPr>
          </a:p>
          <a:p>
            <a:pPr marL="74295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it-IT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77102223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1D6592CA-3AEF-9245-9030-A69744F573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003" y="4970250"/>
            <a:ext cx="7823997" cy="744750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E47DEB7E-F71D-D84F-9011-B56FE9D816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1780" t="23069"/>
          <a:stretch/>
        </p:blipFill>
        <p:spPr>
          <a:xfrm>
            <a:off x="-27864" y="0"/>
            <a:ext cx="9144000" cy="838560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7143AF52-E038-704E-8B38-1D351568BE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1785" y="140994"/>
            <a:ext cx="1467464" cy="655118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11981F73-4EE0-514F-B43A-E709FADE36F0}"/>
              </a:ext>
            </a:extLst>
          </p:cNvPr>
          <p:cNvSpPr txBox="1"/>
          <p:nvPr/>
        </p:nvSpPr>
        <p:spPr>
          <a:xfrm>
            <a:off x="432168" y="139158"/>
            <a:ext cx="5411266" cy="55399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sz="3000" b="1" dirty="0">
                <a:solidFill>
                  <a:schemeClr val="bg1"/>
                </a:solidFill>
                <a:latin typeface="+mj-lt"/>
              </a:rPr>
              <a:t>CONCLUSIONS</a:t>
            </a:r>
            <a:endParaRPr lang="en-GB" sz="3000" b="1" dirty="0">
              <a:solidFill>
                <a:schemeClr val="bg1"/>
              </a:solidFill>
              <a:latin typeface="+mj-lt"/>
              <a:cs typeface="Calibri Light"/>
            </a:endParaRPr>
          </a:p>
        </p:txBody>
      </p:sp>
      <p:sp>
        <p:nvSpPr>
          <p:cNvPr id="13" name="Segnaposto numero diapositiva 12">
            <a:extLst>
              <a:ext uri="{FF2B5EF4-FFF2-40B4-BE49-F238E27FC236}">
                <a16:creationId xmlns:a16="http://schemas.microsoft.com/office/drawing/2014/main" id="{EFFCE501-846A-3E4D-8BB3-296EF5F9C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FD6AA-E63A-A446-AE74-D7B2F3293778}" type="slidenum">
              <a:rPr lang="en-GB" dirty="0" smtClean="0"/>
              <a:t>88</a:t>
            </a:fld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C94009-1275-DB80-A7AD-A8A8BDBB1B93}"/>
              </a:ext>
            </a:extLst>
          </p:cNvPr>
          <p:cNvSpPr txBox="1"/>
          <p:nvPr/>
        </p:nvSpPr>
        <p:spPr>
          <a:xfrm>
            <a:off x="139806" y="952099"/>
            <a:ext cx="7509179" cy="506292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endParaRPr lang="en-GB" sz="2000">
              <a:ea typeface="Calibri" panose="020F0502020204030204"/>
              <a:cs typeface="Calibri" panose="020F0502020204030204"/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8F1D06E3-FCF7-7B34-BAD6-963046B0B77A}"/>
              </a:ext>
            </a:extLst>
          </p:cNvPr>
          <p:cNvSpPr txBox="1"/>
          <p:nvPr/>
        </p:nvSpPr>
        <p:spPr>
          <a:xfrm>
            <a:off x="138530" y="1108326"/>
            <a:ext cx="8526297" cy="30469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it-IT" dirty="0">
                <a:cs typeface="Calibri" panose="020F0502020204030204"/>
              </a:rPr>
              <a:t>Time-scale </a:t>
            </a:r>
            <a:r>
              <a:rPr lang="it-IT" dirty="0" err="1">
                <a:cs typeface="Calibri" panose="020F0502020204030204"/>
              </a:rPr>
              <a:t>correction</a:t>
            </a:r>
            <a:r>
              <a:rPr lang="it-IT" dirty="0">
                <a:cs typeface="Calibri" panose="020F0502020204030204"/>
              </a:rPr>
              <a:t> on </a:t>
            </a:r>
            <a:r>
              <a:rPr lang="it-IT" dirty="0" err="1">
                <a:cs typeface="Calibri" panose="020F0502020204030204"/>
              </a:rPr>
              <a:t>isotopes</a:t>
            </a:r>
            <a:r>
              <a:rPr lang="it-IT" dirty="0">
                <a:cs typeface="Calibri" panose="020F0502020204030204"/>
              </a:rPr>
              <a:t>' </a:t>
            </a:r>
            <a:r>
              <a:rPr lang="it-IT" dirty="0" err="1">
                <a:cs typeface="Calibri" panose="020F0502020204030204"/>
              </a:rPr>
              <a:t>timeseries</a:t>
            </a:r>
            <a:r>
              <a:rPr lang="it-IT" dirty="0">
                <a:cs typeface="Calibri" panose="020F0502020204030204"/>
              </a:rPr>
              <a:t> from </a:t>
            </a:r>
            <a:r>
              <a:rPr lang="it-IT" dirty="0" err="1">
                <a:cs typeface="Calibri" panose="020F0502020204030204"/>
              </a:rPr>
              <a:t>ice</a:t>
            </a:r>
            <a:r>
              <a:rPr lang="it-IT" dirty="0">
                <a:cs typeface="Calibri" panose="020F0502020204030204"/>
              </a:rPr>
              <a:t> cores</a:t>
            </a:r>
            <a:endParaRPr lang="it-IT"/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it-IT" dirty="0" err="1">
                <a:cs typeface="Calibri" panose="020F0502020204030204"/>
              </a:rPr>
              <a:t>Signal's</a:t>
            </a:r>
            <a:r>
              <a:rPr lang="it-IT" dirty="0">
                <a:cs typeface="Calibri" panose="020F0502020204030204"/>
              </a:rPr>
              <a:t> model: sum of </a:t>
            </a:r>
            <a:r>
              <a:rPr lang="it-IT" dirty="0" err="1">
                <a:cs typeface="Calibri" panose="020F0502020204030204"/>
              </a:rPr>
              <a:t>waves</a:t>
            </a:r>
            <a:r>
              <a:rPr lang="it-IT" dirty="0">
                <a:cs typeface="Calibri" panose="020F0502020204030204"/>
              </a:rPr>
              <a:t> + </a:t>
            </a:r>
            <a:r>
              <a:rPr lang="it-IT" dirty="0" err="1">
                <a:cs typeface="Calibri" panose="020F0502020204030204"/>
              </a:rPr>
              <a:t>noise</a:t>
            </a:r>
            <a:br>
              <a:rPr lang="it-IT">
                <a:cs typeface="Calibri" panose="020F0502020204030204"/>
              </a:rPr>
            </a:br>
            <a:r>
              <a:rPr lang="it-IT" dirty="0" err="1">
                <a:cs typeface="Calibri" panose="020F0502020204030204"/>
              </a:rPr>
              <a:t>Timestamps</a:t>
            </a:r>
            <a:r>
              <a:rPr lang="it-IT" dirty="0">
                <a:cs typeface="Calibri" panose="020F0502020204030204"/>
              </a:rPr>
              <a:t>' model: </a:t>
            </a:r>
            <a:r>
              <a:rPr lang="it-IT" dirty="0" err="1">
                <a:cs typeface="Calibri" panose="020F0502020204030204"/>
              </a:rPr>
              <a:t>Ornstein-Uhlenbeck</a:t>
            </a:r>
            <a:endParaRPr lang="it-IT">
              <a:cs typeface="Calibri" panose="020F0502020204030204"/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it-IT" dirty="0" err="1">
                <a:cs typeface="Calibri" panose="020F0502020204030204"/>
              </a:rPr>
              <a:t>Bayesian</a:t>
            </a:r>
            <a:r>
              <a:rPr lang="it-IT" dirty="0">
                <a:cs typeface="Calibri" panose="020F0502020204030204"/>
              </a:rPr>
              <a:t> </a:t>
            </a:r>
            <a:r>
              <a:rPr lang="it-IT" dirty="0" err="1">
                <a:cs typeface="Calibri" panose="020F0502020204030204"/>
              </a:rPr>
              <a:t>inference</a:t>
            </a:r>
            <a:r>
              <a:rPr lang="it-IT" dirty="0">
                <a:cs typeface="Calibri" panose="020F0502020204030204"/>
              </a:rPr>
              <a:t> to </a:t>
            </a:r>
            <a:r>
              <a:rPr lang="it-IT" dirty="0" err="1">
                <a:cs typeface="Calibri" panose="020F0502020204030204"/>
              </a:rPr>
              <a:t>calculate</a:t>
            </a:r>
            <a:r>
              <a:rPr lang="it-IT" dirty="0">
                <a:cs typeface="Calibri" panose="020F0502020204030204"/>
              </a:rPr>
              <a:t> </a:t>
            </a:r>
            <a:r>
              <a:rPr lang="it-IT" dirty="0" err="1">
                <a:cs typeface="Calibri" panose="020F0502020204030204"/>
              </a:rPr>
              <a:t>posterior</a:t>
            </a:r>
            <a:r>
              <a:rPr lang="it-IT" dirty="0">
                <a:cs typeface="Calibri" panose="020F0502020204030204"/>
              </a:rPr>
              <a:t> </a:t>
            </a:r>
            <a:r>
              <a:rPr lang="it-IT" dirty="0" err="1">
                <a:cs typeface="Calibri" panose="020F0502020204030204"/>
              </a:rPr>
              <a:t>probabilities</a:t>
            </a:r>
            <a:r>
              <a:rPr lang="it-IT" dirty="0">
                <a:cs typeface="Calibri" panose="020F0502020204030204"/>
              </a:rPr>
              <a:t> for the </a:t>
            </a:r>
            <a:r>
              <a:rPr lang="it-IT" dirty="0" err="1">
                <a:cs typeface="Calibri" panose="020F0502020204030204"/>
              </a:rPr>
              <a:t>parameters</a:t>
            </a:r>
            <a:r>
              <a:rPr lang="it-IT" dirty="0">
                <a:cs typeface="Calibri" panose="020F0502020204030204"/>
              </a:rPr>
              <a:t>, by </a:t>
            </a:r>
            <a:r>
              <a:rPr lang="it-IT" dirty="0" err="1">
                <a:cs typeface="Calibri" panose="020F0502020204030204"/>
              </a:rPr>
              <a:t>means</a:t>
            </a:r>
            <a:r>
              <a:rPr lang="it-IT" dirty="0">
                <a:cs typeface="Calibri" panose="020F0502020204030204"/>
              </a:rPr>
              <a:t> of MC sampling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it-IT" dirty="0" err="1">
                <a:cs typeface="Calibri" panose="020F0502020204030204"/>
              </a:rPr>
              <a:t>Synthetic</a:t>
            </a:r>
            <a:r>
              <a:rPr lang="it-IT" dirty="0">
                <a:cs typeface="Calibri" panose="020F0502020204030204"/>
              </a:rPr>
              <a:t> datasets to test the </a:t>
            </a:r>
            <a:r>
              <a:rPr lang="it-IT" dirty="0" err="1">
                <a:cs typeface="Calibri" panose="020F0502020204030204"/>
              </a:rPr>
              <a:t>program</a:t>
            </a:r>
            <a:endParaRPr lang="it-IT">
              <a:cs typeface="Calibri" panose="020F0502020204030204"/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it-IT" dirty="0">
                <a:cs typeface="Calibri" panose="020F0502020204030204"/>
              </a:rPr>
              <a:t>Be-10 </a:t>
            </a:r>
            <a:r>
              <a:rPr lang="it-IT" dirty="0" err="1">
                <a:cs typeface="Calibri" panose="020F0502020204030204"/>
              </a:rPr>
              <a:t>timeseries</a:t>
            </a:r>
            <a:r>
              <a:rPr lang="it-IT" dirty="0">
                <a:cs typeface="Calibri" panose="020F0502020204030204"/>
              </a:rPr>
              <a:t>: PS </a:t>
            </a:r>
            <a:r>
              <a:rPr lang="it-IT" dirty="0" err="1">
                <a:cs typeface="Calibri" panose="020F0502020204030204"/>
              </a:rPr>
              <a:t>compared</a:t>
            </a:r>
            <a:r>
              <a:rPr lang="it-IT" dirty="0">
                <a:cs typeface="Calibri" panose="020F0502020204030204"/>
              </a:rPr>
              <a:t> to C-14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it-IT">
              <a:cs typeface="Calibri" panose="020F0502020204030204"/>
            </a:endParaRPr>
          </a:p>
          <a:p>
            <a:pPr marL="74295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it-IT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42411635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1D6592CA-3AEF-9245-9030-A69744F573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003" y="4970250"/>
            <a:ext cx="7823997" cy="744750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E47DEB7E-F71D-D84F-9011-B56FE9D816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1780" t="23069"/>
          <a:stretch/>
        </p:blipFill>
        <p:spPr>
          <a:xfrm>
            <a:off x="-27864" y="0"/>
            <a:ext cx="9144000" cy="838560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7143AF52-E038-704E-8B38-1D351568BE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1785" y="140994"/>
            <a:ext cx="1467464" cy="655118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11981F73-4EE0-514F-B43A-E709FADE36F0}"/>
              </a:ext>
            </a:extLst>
          </p:cNvPr>
          <p:cNvSpPr txBox="1"/>
          <p:nvPr/>
        </p:nvSpPr>
        <p:spPr>
          <a:xfrm>
            <a:off x="432168" y="139158"/>
            <a:ext cx="5411266" cy="55399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sz="3000" b="1" dirty="0">
                <a:solidFill>
                  <a:schemeClr val="bg1"/>
                </a:solidFill>
                <a:latin typeface="+mj-lt"/>
              </a:rPr>
              <a:t>CONCLUSIONS</a:t>
            </a:r>
            <a:endParaRPr lang="en-GB" sz="3000" b="1" dirty="0">
              <a:solidFill>
                <a:schemeClr val="bg1"/>
              </a:solidFill>
              <a:latin typeface="+mj-lt"/>
              <a:cs typeface="Calibri Light"/>
            </a:endParaRPr>
          </a:p>
        </p:txBody>
      </p:sp>
      <p:sp>
        <p:nvSpPr>
          <p:cNvPr id="13" name="Segnaposto numero diapositiva 12">
            <a:extLst>
              <a:ext uri="{FF2B5EF4-FFF2-40B4-BE49-F238E27FC236}">
                <a16:creationId xmlns:a16="http://schemas.microsoft.com/office/drawing/2014/main" id="{EFFCE501-846A-3E4D-8BB3-296EF5F9C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FD6AA-E63A-A446-AE74-D7B2F3293778}" type="slidenum">
              <a:rPr lang="en-GB" dirty="0" smtClean="0"/>
              <a:t>89</a:t>
            </a:fld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C94009-1275-DB80-A7AD-A8A8BDBB1B93}"/>
              </a:ext>
            </a:extLst>
          </p:cNvPr>
          <p:cNvSpPr txBox="1"/>
          <p:nvPr/>
        </p:nvSpPr>
        <p:spPr>
          <a:xfrm>
            <a:off x="139806" y="952099"/>
            <a:ext cx="7509179" cy="506292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endParaRPr lang="en-GB" sz="2000">
              <a:ea typeface="Calibri" panose="020F0502020204030204"/>
              <a:cs typeface="Calibri" panose="020F0502020204030204"/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8F1D06E3-FCF7-7B34-BAD6-963046B0B77A}"/>
              </a:ext>
            </a:extLst>
          </p:cNvPr>
          <p:cNvSpPr txBox="1"/>
          <p:nvPr/>
        </p:nvSpPr>
        <p:spPr>
          <a:xfrm>
            <a:off x="138530" y="1108326"/>
            <a:ext cx="8526297" cy="375487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it-IT" dirty="0">
                <a:cs typeface="Calibri" panose="020F0502020204030204"/>
              </a:rPr>
              <a:t>Time-scale </a:t>
            </a:r>
            <a:r>
              <a:rPr lang="it-IT" dirty="0" err="1">
                <a:cs typeface="Calibri" panose="020F0502020204030204"/>
              </a:rPr>
              <a:t>correction</a:t>
            </a:r>
            <a:r>
              <a:rPr lang="it-IT" dirty="0">
                <a:cs typeface="Calibri" panose="020F0502020204030204"/>
              </a:rPr>
              <a:t> on </a:t>
            </a:r>
            <a:r>
              <a:rPr lang="it-IT" dirty="0" err="1">
                <a:cs typeface="Calibri" panose="020F0502020204030204"/>
              </a:rPr>
              <a:t>isotopes</a:t>
            </a:r>
            <a:r>
              <a:rPr lang="it-IT" dirty="0">
                <a:cs typeface="Calibri" panose="020F0502020204030204"/>
              </a:rPr>
              <a:t>' </a:t>
            </a:r>
            <a:r>
              <a:rPr lang="it-IT" dirty="0" err="1">
                <a:cs typeface="Calibri" panose="020F0502020204030204"/>
              </a:rPr>
              <a:t>timeseries</a:t>
            </a:r>
            <a:r>
              <a:rPr lang="it-IT" dirty="0">
                <a:cs typeface="Calibri" panose="020F0502020204030204"/>
              </a:rPr>
              <a:t> from </a:t>
            </a:r>
            <a:r>
              <a:rPr lang="it-IT" dirty="0" err="1">
                <a:cs typeface="Calibri" panose="020F0502020204030204"/>
              </a:rPr>
              <a:t>ice</a:t>
            </a:r>
            <a:r>
              <a:rPr lang="it-IT" dirty="0">
                <a:cs typeface="Calibri" panose="020F0502020204030204"/>
              </a:rPr>
              <a:t> cores</a:t>
            </a:r>
            <a:endParaRPr lang="it-IT"/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it-IT" dirty="0" err="1">
                <a:cs typeface="Calibri" panose="020F0502020204030204"/>
              </a:rPr>
              <a:t>Signal's</a:t>
            </a:r>
            <a:r>
              <a:rPr lang="it-IT" dirty="0">
                <a:cs typeface="Calibri" panose="020F0502020204030204"/>
              </a:rPr>
              <a:t> model: sum of </a:t>
            </a:r>
            <a:r>
              <a:rPr lang="it-IT" dirty="0" err="1">
                <a:cs typeface="Calibri" panose="020F0502020204030204"/>
              </a:rPr>
              <a:t>waves</a:t>
            </a:r>
            <a:r>
              <a:rPr lang="it-IT" dirty="0">
                <a:cs typeface="Calibri" panose="020F0502020204030204"/>
              </a:rPr>
              <a:t> + </a:t>
            </a:r>
            <a:r>
              <a:rPr lang="it-IT" dirty="0" err="1">
                <a:cs typeface="Calibri" panose="020F0502020204030204"/>
              </a:rPr>
              <a:t>noise</a:t>
            </a:r>
            <a:br>
              <a:rPr lang="it-IT">
                <a:cs typeface="Calibri" panose="020F0502020204030204"/>
              </a:rPr>
            </a:br>
            <a:r>
              <a:rPr lang="it-IT" dirty="0" err="1">
                <a:cs typeface="Calibri" panose="020F0502020204030204"/>
              </a:rPr>
              <a:t>Timestamps</a:t>
            </a:r>
            <a:r>
              <a:rPr lang="it-IT" dirty="0">
                <a:cs typeface="Calibri" panose="020F0502020204030204"/>
              </a:rPr>
              <a:t>' model: </a:t>
            </a:r>
            <a:r>
              <a:rPr lang="it-IT" dirty="0" err="1">
                <a:cs typeface="Calibri" panose="020F0502020204030204"/>
              </a:rPr>
              <a:t>Ornstein-Uhlenbeck</a:t>
            </a:r>
            <a:endParaRPr lang="it-IT">
              <a:cs typeface="Calibri" panose="020F0502020204030204"/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it-IT" dirty="0" err="1">
                <a:cs typeface="Calibri" panose="020F0502020204030204"/>
              </a:rPr>
              <a:t>Bayesian</a:t>
            </a:r>
            <a:r>
              <a:rPr lang="it-IT" dirty="0">
                <a:cs typeface="Calibri" panose="020F0502020204030204"/>
              </a:rPr>
              <a:t> </a:t>
            </a:r>
            <a:r>
              <a:rPr lang="it-IT" dirty="0" err="1">
                <a:cs typeface="Calibri" panose="020F0502020204030204"/>
              </a:rPr>
              <a:t>inference</a:t>
            </a:r>
            <a:r>
              <a:rPr lang="it-IT" dirty="0">
                <a:cs typeface="Calibri" panose="020F0502020204030204"/>
              </a:rPr>
              <a:t> to </a:t>
            </a:r>
            <a:r>
              <a:rPr lang="it-IT" dirty="0" err="1">
                <a:cs typeface="Calibri" panose="020F0502020204030204"/>
              </a:rPr>
              <a:t>calculate</a:t>
            </a:r>
            <a:r>
              <a:rPr lang="it-IT" dirty="0">
                <a:cs typeface="Calibri" panose="020F0502020204030204"/>
              </a:rPr>
              <a:t> </a:t>
            </a:r>
            <a:r>
              <a:rPr lang="it-IT" dirty="0" err="1">
                <a:cs typeface="Calibri" panose="020F0502020204030204"/>
              </a:rPr>
              <a:t>posterior</a:t>
            </a:r>
            <a:r>
              <a:rPr lang="it-IT" dirty="0">
                <a:cs typeface="Calibri" panose="020F0502020204030204"/>
              </a:rPr>
              <a:t> </a:t>
            </a:r>
            <a:r>
              <a:rPr lang="it-IT" dirty="0" err="1">
                <a:cs typeface="Calibri" panose="020F0502020204030204"/>
              </a:rPr>
              <a:t>probabilities</a:t>
            </a:r>
            <a:r>
              <a:rPr lang="it-IT" dirty="0">
                <a:cs typeface="Calibri" panose="020F0502020204030204"/>
              </a:rPr>
              <a:t> for the </a:t>
            </a:r>
            <a:r>
              <a:rPr lang="it-IT" dirty="0" err="1">
                <a:cs typeface="Calibri" panose="020F0502020204030204"/>
              </a:rPr>
              <a:t>parameters</a:t>
            </a:r>
            <a:r>
              <a:rPr lang="it-IT" dirty="0">
                <a:cs typeface="Calibri" panose="020F0502020204030204"/>
              </a:rPr>
              <a:t>, by </a:t>
            </a:r>
            <a:r>
              <a:rPr lang="it-IT" dirty="0" err="1">
                <a:cs typeface="Calibri" panose="020F0502020204030204"/>
              </a:rPr>
              <a:t>means</a:t>
            </a:r>
            <a:r>
              <a:rPr lang="it-IT" dirty="0">
                <a:cs typeface="Calibri" panose="020F0502020204030204"/>
              </a:rPr>
              <a:t> of MC sampling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it-IT" dirty="0" err="1">
                <a:cs typeface="Calibri" panose="020F0502020204030204"/>
              </a:rPr>
              <a:t>Synthetic</a:t>
            </a:r>
            <a:r>
              <a:rPr lang="it-IT" dirty="0">
                <a:cs typeface="Calibri" panose="020F0502020204030204"/>
              </a:rPr>
              <a:t> datasets to test the </a:t>
            </a:r>
            <a:r>
              <a:rPr lang="it-IT" dirty="0" err="1">
                <a:cs typeface="Calibri" panose="020F0502020204030204"/>
              </a:rPr>
              <a:t>program</a:t>
            </a:r>
            <a:endParaRPr lang="it-IT">
              <a:cs typeface="Calibri" panose="020F0502020204030204"/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it-IT" dirty="0">
                <a:cs typeface="Calibri" panose="020F0502020204030204"/>
              </a:rPr>
              <a:t>Be-10 </a:t>
            </a:r>
            <a:r>
              <a:rPr lang="it-IT" dirty="0" err="1">
                <a:cs typeface="Calibri" panose="020F0502020204030204"/>
              </a:rPr>
              <a:t>timeseries</a:t>
            </a:r>
            <a:r>
              <a:rPr lang="it-IT" dirty="0">
                <a:cs typeface="Calibri" panose="020F0502020204030204"/>
              </a:rPr>
              <a:t>: PS </a:t>
            </a:r>
            <a:r>
              <a:rPr lang="it-IT" dirty="0" err="1">
                <a:cs typeface="Calibri" panose="020F0502020204030204"/>
              </a:rPr>
              <a:t>compared</a:t>
            </a:r>
            <a:r>
              <a:rPr lang="it-IT" dirty="0">
                <a:cs typeface="Calibri" panose="020F0502020204030204"/>
              </a:rPr>
              <a:t> to C-14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it-IT" dirty="0" err="1">
                <a:cs typeface="Calibri" panose="020F0502020204030204"/>
              </a:rPr>
              <a:t>Comparison</a:t>
            </a:r>
            <a:r>
              <a:rPr lang="it-IT" dirty="0">
                <a:cs typeface="Calibri" panose="020F0502020204030204"/>
              </a:rPr>
              <a:t> to </a:t>
            </a:r>
            <a:r>
              <a:rPr lang="it-IT" dirty="0" err="1">
                <a:cs typeface="Calibri" panose="020F0502020204030204"/>
              </a:rPr>
              <a:t>corrected</a:t>
            </a:r>
            <a:r>
              <a:rPr lang="it-IT" dirty="0">
                <a:cs typeface="Calibri" panose="020F0502020204030204"/>
              </a:rPr>
              <a:t> Be-10 </a:t>
            </a:r>
            <a:r>
              <a:rPr lang="it-IT" dirty="0" err="1">
                <a:cs typeface="Calibri" panose="020F0502020204030204"/>
              </a:rPr>
              <a:t>timeseries</a:t>
            </a:r>
            <a:r>
              <a:rPr lang="it-IT" dirty="0">
                <a:cs typeface="Calibri" panose="020F0502020204030204"/>
              </a:rPr>
              <a:t>:</a:t>
            </a:r>
          </a:p>
          <a:p>
            <a:pPr marL="74295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it-IT" dirty="0" err="1">
                <a:cs typeface="Calibri" panose="020F0502020204030204"/>
              </a:rPr>
              <a:t>Inferred</a:t>
            </a:r>
            <a:r>
              <a:rPr lang="it-IT" dirty="0">
                <a:cs typeface="Calibri" panose="020F0502020204030204"/>
              </a:rPr>
              <a:t> </a:t>
            </a:r>
            <a:r>
              <a:rPr lang="it-IT" dirty="0" err="1">
                <a:cs typeface="Calibri" panose="020F0502020204030204"/>
              </a:rPr>
              <a:t>periods</a:t>
            </a:r>
            <a:r>
              <a:rPr lang="it-IT" dirty="0">
                <a:cs typeface="Calibri" panose="020F0502020204030204"/>
              </a:rPr>
              <a:t> </a:t>
            </a:r>
            <a:r>
              <a:rPr lang="it-IT" dirty="0" err="1">
                <a:cs typeface="Calibri" panose="020F0502020204030204"/>
              </a:rPr>
              <a:t>move</a:t>
            </a:r>
            <a:r>
              <a:rPr lang="it-IT" dirty="0">
                <a:cs typeface="Calibri" panose="020F0502020204030204"/>
              </a:rPr>
              <a:t> </a:t>
            </a:r>
            <a:r>
              <a:rPr lang="it-IT" dirty="0" err="1">
                <a:cs typeface="Calibri" panose="020F0502020204030204"/>
              </a:rPr>
              <a:t>closer</a:t>
            </a:r>
            <a:r>
              <a:rPr lang="it-IT" dirty="0">
                <a:cs typeface="Calibri" panose="020F0502020204030204"/>
              </a:rPr>
              <a:t> to the </a:t>
            </a:r>
            <a:r>
              <a:rPr lang="it-IT" dirty="0" err="1">
                <a:cs typeface="Calibri" panose="020F0502020204030204"/>
              </a:rPr>
              <a:t>corrected</a:t>
            </a:r>
            <a:r>
              <a:rPr lang="it-IT" dirty="0">
                <a:cs typeface="Calibri" panose="020F0502020204030204"/>
              </a:rPr>
              <a:t> </a:t>
            </a:r>
            <a:r>
              <a:rPr lang="it-IT" dirty="0" err="1">
                <a:cs typeface="Calibri" panose="020F0502020204030204"/>
              </a:rPr>
              <a:t>ones</a:t>
            </a:r>
            <a:endParaRPr lang="it-IT" dirty="0" err="1">
              <a:ea typeface="Calibri"/>
              <a:cs typeface="Calibri" panose="020F0502020204030204"/>
            </a:endParaRPr>
          </a:p>
          <a:p>
            <a:pPr marL="74295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it-IT">
              <a:cs typeface="Calibri" panose="020F0502020204030204"/>
            </a:endParaRPr>
          </a:p>
          <a:p>
            <a:pPr marL="74295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it-IT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9249435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>
            <a:extLst>
              <a:ext uri="{FF2B5EF4-FFF2-40B4-BE49-F238E27FC236}">
                <a16:creationId xmlns:a16="http://schemas.microsoft.com/office/drawing/2014/main" id="{E47DEB7E-F71D-D84F-9011-B56FE9D816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1780" t="23069"/>
          <a:stretch/>
        </p:blipFill>
        <p:spPr>
          <a:xfrm>
            <a:off x="-9939" y="-12422"/>
            <a:ext cx="9158908" cy="939799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1D6592CA-3AEF-9245-9030-A69744F573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841" y="5064672"/>
            <a:ext cx="9155840" cy="652812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7143AF52-E038-704E-8B38-1D351568BE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6815" y="12959"/>
            <a:ext cx="1939572" cy="873778"/>
          </a:xfrm>
          <a:prstGeom prst="rect">
            <a:avLst/>
          </a:prstGeom>
        </p:spPr>
      </p:pic>
      <p:sp>
        <p:nvSpPr>
          <p:cNvPr id="13" name="Segnaposto numero diapositiva 12">
            <a:extLst>
              <a:ext uri="{FF2B5EF4-FFF2-40B4-BE49-F238E27FC236}">
                <a16:creationId xmlns:a16="http://schemas.microsoft.com/office/drawing/2014/main" id="{EFFCE501-846A-3E4D-8BB3-296EF5F9C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FD6AA-E63A-A446-AE74-D7B2F3293778}" type="slidenum">
              <a:rPr lang="en-GB" dirty="0" smtClean="0">
                <a:solidFill>
                  <a:schemeClr val="bg1"/>
                </a:solidFill>
              </a:rPr>
              <a:t>9</a:t>
            </a:fld>
            <a:endParaRPr lang="en-GB">
              <a:solidFill>
                <a:schemeClr val="bg1"/>
              </a:solidFill>
            </a:endParaRPr>
          </a:p>
        </p:txBody>
      </p:sp>
      <p:sp>
        <p:nvSpPr>
          <p:cNvPr id="10" name="CasellaDiTesto 10">
            <a:extLst>
              <a:ext uri="{FF2B5EF4-FFF2-40B4-BE49-F238E27FC236}">
                <a16:creationId xmlns:a16="http://schemas.microsoft.com/office/drawing/2014/main" id="{FB3C6E92-DE30-CEA5-925F-45EACA869DE0}"/>
              </a:ext>
            </a:extLst>
          </p:cNvPr>
          <p:cNvSpPr txBox="1"/>
          <p:nvPr/>
        </p:nvSpPr>
        <p:spPr>
          <a:xfrm>
            <a:off x="295924" y="169482"/>
            <a:ext cx="5824027" cy="55399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sz="3000" b="1">
                <a:solidFill>
                  <a:schemeClr val="bg1"/>
                </a:solidFill>
                <a:latin typeface="+mj-lt"/>
              </a:rPr>
              <a:t>INTRODUCTION: Project's Purpose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C2396A-B6A9-44FB-EBE7-D6B69398ACF9}"/>
              </a:ext>
            </a:extLst>
          </p:cNvPr>
          <p:cNvSpPr txBox="1"/>
          <p:nvPr/>
        </p:nvSpPr>
        <p:spPr>
          <a:xfrm>
            <a:off x="251536" y="1027398"/>
            <a:ext cx="8043169" cy="383181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GB"/>
              <a:t>Task: recover the original signal (timestamps, frequencies, amplitudes, phases)</a:t>
            </a:r>
          </a:p>
          <a:p>
            <a:pPr marL="285750" indent="-285750">
              <a:buFont typeface="Arial"/>
              <a:buChar char="•"/>
            </a:pPr>
            <a:endParaRPr lang="en-GB">
              <a:cs typeface="Calibri" panose="020F0502020204030204"/>
            </a:endParaRPr>
          </a:p>
          <a:p>
            <a:pPr lvl="1"/>
            <a:endParaRPr lang="en-GB">
              <a:cs typeface="Calibri" panose="020F0502020204030204"/>
            </a:endParaRPr>
          </a:p>
          <a:p>
            <a:pPr marL="800100" lvl="1" indent="-342900">
              <a:buAutoNum type="arabicPeriod"/>
            </a:pPr>
            <a:endParaRPr lang="en-GB">
              <a:cs typeface="Calibri" panose="020F0502020204030204"/>
            </a:endParaRPr>
          </a:p>
          <a:p>
            <a:pPr marL="800100" lvl="1" indent="-342900">
              <a:buAutoNum type="arabicPeriod"/>
            </a:pPr>
            <a:endParaRPr lang="en-GB">
              <a:cs typeface="Calibri" panose="020F0502020204030204"/>
            </a:endParaRPr>
          </a:p>
          <a:p>
            <a:pPr marL="800100" lvl="1" indent="-342900">
              <a:buAutoNum type="arabicPeriod"/>
            </a:pPr>
            <a:endParaRPr lang="en-GB">
              <a:cs typeface="Calibri" panose="020F0502020204030204"/>
            </a:endParaRPr>
          </a:p>
          <a:p>
            <a:pPr marL="800100" lvl="1" indent="-342900">
              <a:buAutoNum type="arabicPeriod"/>
            </a:pPr>
            <a:endParaRPr lang="en-GB">
              <a:cs typeface="Calibri" panose="020F0502020204030204"/>
            </a:endParaRPr>
          </a:p>
          <a:p>
            <a:pPr marL="800100" lvl="1" indent="-342900">
              <a:buAutoNum type="arabicPeriod"/>
            </a:pPr>
            <a:endParaRPr lang="en-GB">
              <a:cs typeface="Calibri" panose="020F0502020204030204"/>
            </a:endParaRPr>
          </a:p>
          <a:p>
            <a:pPr marL="800100" lvl="1" indent="-342900">
              <a:buAutoNum type="arabicPeriod"/>
            </a:pPr>
            <a:endParaRPr lang="en-GB">
              <a:cs typeface="Calibri" panose="020F0502020204030204"/>
            </a:endParaRPr>
          </a:p>
          <a:p>
            <a:pPr marL="800100" lvl="1" indent="-342900">
              <a:buAutoNum type="arabicPeriod"/>
            </a:pPr>
            <a:endParaRPr lang="en-GB">
              <a:cs typeface="Calibri" panose="020F0502020204030204"/>
            </a:endParaRPr>
          </a:p>
          <a:p>
            <a:pPr marL="800100" lvl="1" indent="-342900">
              <a:buAutoNum type="arabicPeriod"/>
            </a:pPr>
            <a:endParaRPr lang="en-GB">
              <a:cs typeface="Calibri" panose="020F0502020204030204"/>
            </a:endParaRPr>
          </a:p>
          <a:p>
            <a:pPr marL="800100" lvl="1" indent="-342900">
              <a:buAutoNum type="arabicPeriod"/>
            </a:pPr>
            <a:endParaRPr lang="en-GB" sz="900">
              <a:cs typeface="Calibri" panose="020F0502020204030204"/>
            </a:endParaRPr>
          </a:p>
          <a:p>
            <a:pPr marL="800100" lvl="1" indent="-342900">
              <a:buAutoNum type="arabicPeriod"/>
            </a:pPr>
            <a:endParaRPr lang="en-GB">
              <a:cs typeface="Calibri" panose="020F0502020204030204"/>
            </a:endParaRPr>
          </a:p>
          <a:p>
            <a:pPr lvl="1"/>
            <a:endParaRPr lang="en-GB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19105169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1D6592CA-3AEF-9245-9030-A69744F573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003" y="4970250"/>
            <a:ext cx="7823997" cy="744750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E47DEB7E-F71D-D84F-9011-B56FE9D816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1780" t="23069"/>
          <a:stretch/>
        </p:blipFill>
        <p:spPr>
          <a:xfrm>
            <a:off x="-27864" y="0"/>
            <a:ext cx="9144000" cy="838560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7143AF52-E038-704E-8B38-1D351568BE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1785" y="140994"/>
            <a:ext cx="1467464" cy="655118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11981F73-4EE0-514F-B43A-E709FADE36F0}"/>
              </a:ext>
            </a:extLst>
          </p:cNvPr>
          <p:cNvSpPr txBox="1"/>
          <p:nvPr/>
        </p:nvSpPr>
        <p:spPr>
          <a:xfrm>
            <a:off x="432168" y="139158"/>
            <a:ext cx="5411266" cy="55399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sz="3000" b="1" dirty="0">
                <a:solidFill>
                  <a:schemeClr val="bg1"/>
                </a:solidFill>
                <a:latin typeface="+mj-lt"/>
              </a:rPr>
              <a:t>CONCLUSIONS</a:t>
            </a:r>
            <a:endParaRPr lang="en-GB" sz="3000" b="1" dirty="0">
              <a:solidFill>
                <a:schemeClr val="bg1"/>
              </a:solidFill>
              <a:latin typeface="+mj-lt"/>
              <a:cs typeface="Calibri Light"/>
            </a:endParaRPr>
          </a:p>
        </p:txBody>
      </p:sp>
      <p:sp>
        <p:nvSpPr>
          <p:cNvPr id="13" name="Segnaposto numero diapositiva 12">
            <a:extLst>
              <a:ext uri="{FF2B5EF4-FFF2-40B4-BE49-F238E27FC236}">
                <a16:creationId xmlns:a16="http://schemas.microsoft.com/office/drawing/2014/main" id="{EFFCE501-846A-3E4D-8BB3-296EF5F9C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FD6AA-E63A-A446-AE74-D7B2F3293778}" type="slidenum">
              <a:rPr lang="en-GB" dirty="0" smtClean="0"/>
              <a:t>90</a:t>
            </a:fld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C94009-1275-DB80-A7AD-A8A8BDBB1B93}"/>
              </a:ext>
            </a:extLst>
          </p:cNvPr>
          <p:cNvSpPr txBox="1"/>
          <p:nvPr/>
        </p:nvSpPr>
        <p:spPr>
          <a:xfrm>
            <a:off x="139806" y="952099"/>
            <a:ext cx="7509179" cy="506292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endParaRPr lang="en-GB" sz="2000">
              <a:ea typeface="Calibri" panose="020F0502020204030204"/>
              <a:cs typeface="Calibri" panose="020F0502020204030204"/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8F1D06E3-FCF7-7B34-BAD6-963046B0B77A}"/>
              </a:ext>
            </a:extLst>
          </p:cNvPr>
          <p:cNvSpPr txBox="1"/>
          <p:nvPr/>
        </p:nvSpPr>
        <p:spPr>
          <a:xfrm>
            <a:off x="138530" y="1108326"/>
            <a:ext cx="8526297" cy="375487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it-IT" dirty="0">
                <a:cs typeface="Calibri" panose="020F0502020204030204"/>
              </a:rPr>
              <a:t>Time-scale </a:t>
            </a:r>
            <a:r>
              <a:rPr lang="it-IT" dirty="0" err="1">
                <a:cs typeface="Calibri" panose="020F0502020204030204"/>
              </a:rPr>
              <a:t>correction</a:t>
            </a:r>
            <a:r>
              <a:rPr lang="it-IT" dirty="0">
                <a:cs typeface="Calibri" panose="020F0502020204030204"/>
              </a:rPr>
              <a:t> on </a:t>
            </a:r>
            <a:r>
              <a:rPr lang="it-IT" dirty="0" err="1">
                <a:cs typeface="Calibri" panose="020F0502020204030204"/>
              </a:rPr>
              <a:t>isotopes</a:t>
            </a:r>
            <a:r>
              <a:rPr lang="it-IT" dirty="0">
                <a:cs typeface="Calibri" panose="020F0502020204030204"/>
              </a:rPr>
              <a:t>' </a:t>
            </a:r>
            <a:r>
              <a:rPr lang="it-IT" dirty="0" err="1">
                <a:cs typeface="Calibri" panose="020F0502020204030204"/>
              </a:rPr>
              <a:t>timeseries</a:t>
            </a:r>
            <a:r>
              <a:rPr lang="it-IT" dirty="0">
                <a:cs typeface="Calibri" panose="020F0502020204030204"/>
              </a:rPr>
              <a:t> from </a:t>
            </a:r>
            <a:r>
              <a:rPr lang="it-IT" dirty="0" err="1">
                <a:cs typeface="Calibri" panose="020F0502020204030204"/>
              </a:rPr>
              <a:t>ice</a:t>
            </a:r>
            <a:r>
              <a:rPr lang="it-IT" dirty="0">
                <a:cs typeface="Calibri" panose="020F0502020204030204"/>
              </a:rPr>
              <a:t> cores</a:t>
            </a:r>
            <a:endParaRPr lang="it-IT"/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it-IT" dirty="0" err="1">
                <a:cs typeface="Calibri" panose="020F0502020204030204"/>
              </a:rPr>
              <a:t>Signal's</a:t>
            </a:r>
            <a:r>
              <a:rPr lang="it-IT" dirty="0">
                <a:cs typeface="Calibri" panose="020F0502020204030204"/>
              </a:rPr>
              <a:t> model: sum of </a:t>
            </a:r>
            <a:r>
              <a:rPr lang="it-IT" dirty="0" err="1">
                <a:cs typeface="Calibri" panose="020F0502020204030204"/>
              </a:rPr>
              <a:t>waves</a:t>
            </a:r>
            <a:r>
              <a:rPr lang="it-IT" dirty="0">
                <a:cs typeface="Calibri" panose="020F0502020204030204"/>
              </a:rPr>
              <a:t> + </a:t>
            </a:r>
            <a:r>
              <a:rPr lang="it-IT" dirty="0" err="1">
                <a:cs typeface="Calibri" panose="020F0502020204030204"/>
              </a:rPr>
              <a:t>noise</a:t>
            </a:r>
            <a:br>
              <a:rPr lang="it-IT">
                <a:cs typeface="Calibri" panose="020F0502020204030204"/>
              </a:rPr>
            </a:br>
            <a:r>
              <a:rPr lang="it-IT" dirty="0" err="1">
                <a:cs typeface="Calibri" panose="020F0502020204030204"/>
              </a:rPr>
              <a:t>Timestamps</a:t>
            </a:r>
            <a:r>
              <a:rPr lang="it-IT" dirty="0">
                <a:cs typeface="Calibri" panose="020F0502020204030204"/>
              </a:rPr>
              <a:t>' model: </a:t>
            </a:r>
            <a:r>
              <a:rPr lang="it-IT" dirty="0" err="1">
                <a:cs typeface="Calibri" panose="020F0502020204030204"/>
              </a:rPr>
              <a:t>Ornstein-Uhlenbeck</a:t>
            </a:r>
            <a:endParaRPr lang="it-IT">
              <a:cs typeface="Calibri" panose="020F0502020204030204"/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it-IT" dirty="0" err="1">
                <a:cs typeface="Calibri" panose="020F0502020204030204"/>
              </a:rPr>
              <a:t>Bayesian</a:t>
            </a:r>
            <a:r>
              <a:rPr lang="it-IT" dirty="0">
                <a:cs typeface="Calibri" panose="020F0502020204030204"/>
              </a:rPr>
              <a:t> </a:t>
            </a:r>
            <a:r>
              <a:rPr lang="it-IT" dirty="0" err="1">
                <a:cs typeface="Calibri" panose="020F0502020204030204"/>
              </a:rPr>
              <a:t>inference</a:t>
            </a:r>
            <a:r>
              <a:rPr lang="it-IT" dirty="0">
                <a:cs typeface="Calibri" panose="020F0502020204030204"/>
              </a:rPr>
              <a:t> to </a:t>
            </a:r>
            <a:r>
              <a:rPr lang="it-IT" dirty="0" err="1">
                <a:cs typeface="Calibri" panose="020F0502020204030204"/>
              </a:rPr>
              <a:t>calculate</a:t>
            </a:r>
            <a:r>
              <a:rPr lang="it-IT" dirty="0">
                <a:cs typeface="Calibri" panose="020F0502020204030204"/>
              </a:rPr>
              <a:t> </a:t>
            </a:r>
            <a:r>
              <a:rPr lang="it-IT" dirty="0" err="1">
                <a:cs typeface="Calibri" panose="020F0502020204030204"/>
              </a:rPr>
              <a:t>posterior</a:t>
            </a:r>
            <a:r>
              <a:rPr lang="it-IT" dirty="0">
                <a:cs typeface="Calibri" panose="020F0502020204030204"/>
              </a:rPr>
              <a:t> </a:t>
            </a:r>
            <a:r>
              <a:rPr lang="it-IT" dirty="0" err="1">
                <a:cs typeface="Calibri" panose="020F0502020204030204"/>
              </a:rPr>
              <a:t>probabilities</a:t>
            </a:r>
            <a:r>
              <a:rPr lang="it-IT" dirty="0">
                <a:cs typeface="Calibri" panose="020F0502020204030204"/>
              </a:rPr>
              <a:t> for the </a:t>
            </a:r>
            <a:r>
              <a:rPr lang="it-IT" dirty="0" err="1">
                <a:cs typeface="Calibri" panose="020F0502020204030204"/>
              </a:rPr>
              <a:t>parameters</a:t>
            </a:r>
            <a:r>
              <a:rPr lang="it-IT" dirty="0">
                <a:cs typeface="Calibri" panose="020F0502020204030204"/>
              </a:rPr>
              <a:t>, by </a:t>
            </a:r>
            <a:r>
              <a:rPr lang="it-IT" dirty="0" err="1">
                <a:cs typeface="Calibri" panose="020F0502020204030204"/>
              </a:rPr>
              <a:t>means</a:t>
            </a:r>
            <a:r>
              <a:rPr lang="it-IT" dirty="0">
                <a:cs typeface="Calibri" panose="020F0502020204030204"/>
              </a:rPr>
              <a:t> of MC sampling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it-IT" dirty="0" err="1">
                <a:cs typeface="Calibri" panose="020F0502020204030204"/>
              </a:rPr>
              <a:t>Synthetic</a:t>
            </a:r>
            <a:r>
              <a:rPr lang="it-IT" dirty="0">
                <a:cs typeface="Calibri" panose="020F0502020204030204"/>
              </a:rPr>
              <a:t> datasets to test the </a:t>
            </a:r>
            <a:r>
              <a:rPr lang="it-IT" dirty="0" err="1">
                <a:cs typeface="Calibri" panose="020F0502020204030204"/>
              </a:rPr>
              <a:t>program</a:t>
            </a:r>
            <a:endParaRPr lang="it-IT">
              <a:cs typeface="Calibri" panose="020F0502020204030204"/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it-IT" dirty="0">
                <a:cs typeface="Calibri" panose="020F0502020204030204"/>
              </a:rPr>
              <a:t>Be-10 </a:t>
            </a:r>
            <a:r>
              <a:rPr lang="it-IT" dirty="0" err="1">
                <a:cs typeface="Calibri" panose="020F0502020204030204"/>
              </a:rPr>
              <a:t>timeseries</a:t>
            </a:r>
            <a:r>
              <a:rPr lang="it-IT" dirty="0">
                <a:cs typeface="Calibri" panose="020F0502020204030204"/>
              </a:rPr>
              <a:t>: PS </a:t>
            </a:r>
            <a:r>
              <a:rPr lang="it-IT" dirty="0" err="1">
                <a:cs typeface="Calibri" panose="020F0502020204030204"/>
              </a:rPr>
              <a:t>compared</a:t>
            </a:r>
            <a:r>
              <a:rPr lang="it-IT" dirty="0">
                <a:cs typeface="Calibri" panose="020F0502020204030204"/>
              </a:rPr>
              <a:t> to C-14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it-IT" dirty="0" err="1">
                <a:cs typeface="Calibri" panose="020F0502020204030204"/>
              </a:rPr>
              <a:t>Comparison</a:t>
            </a:r>
            <a:r>
              <a:rPr lang="it-IT" dirty="0">
                <a:cs typeface="Calibri" panose="020F0502020204030204"/>
              </a:rPr>
              <a:t> to </a:t>
            </a:r>
            <a:r>
              <a:rPr lang="it-IT" dirty="0" err="1">
                <a:cs typeface="Calibri" panose="020F0502020204030204"/>
              </a:rPr>
              <a:t>corrected</a:t>
            </a:r>
            <a:r>
              <a:rPr lang="it-IT" dirty="0">
                <a:cs typeface="Calibri" panose="020F0502020204030204"/>
              </a:rPr>
              <a:t> Be-10 </a:t>
            </a:r>
            <a:r>
              <a:rPr lang="it-IT" dirty="0" err="1">
                <a:cs typeface="Calibri" panose="020F0502020204030204"/>
              </a:rPr>
              <a:t>timeseries</a:t>
            </a:r>
            <a:r>
              <a:rPr lang="it-IT" dirty="0">
                <a:cs typeface="Calibri" panose="020F0502020204030204"/>
              </a:rPr>
              <a:t>:</a:t>
            </a:r>
          </a:p>
          <a:p>
            <a:pPr marL="74295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it-IT" dirty="0" err="1">
                <a:cs typeface="Calibri" panose="020F0502020204030204"/>
              </a:rPr>
              <a:t>Inferred</a:t>
            </a:r>
            <a:r>
              <a:rPr lang="it-IT" dirty="0">
                <a:cs typeface="Calibri" panose="020F0502020204030204"/>
              </a:rPr>
              <a:t> </a:t>
            </a:r>
            <a:r>
              <a:rPr lang="it-IT" dirty="0" err="1">
                <a:cs typeface="Calibri" panose="020F0502020204030204"/>
              </a:rPr>
              <a:t>periods</a:t>
            </a:r>
            <a:r>
              <a:rPr lang="it-IT" dirty="0">
                <a:cs typeface="Calibri" panose="020F0502020204030204"/>
              </a:rPr>
              <a:t> </a:t>
            </a:r>
            <a:r>
              <a:rPr lang="it-IT" dirty="0" err="1">
                <a:cs typeface="Calibri" panose="020F0502020204030204"/>
              </a:rPr>
              <a:t>move</a:t>
            </a:r>
            <a:r>
              <a:rPr lang="it-IT" dirty="0">
                <a:cs typeface="Calibri" panose="020F0502020204030204"/>
              </a:rPr>
              <a:t> </a:t>
            </a:r>
            <a:r>
              <a:rPr lang="it-IT" dirty="0" err="1">
                <a:cs typeface="Calibri" panose="020F0502020204030204"/>
              </a:rPr>
              <a:t>closer</a:t>
            </a:r>
            <a:r>
              <a:rPr lang="it-IT" dirty="0">
                <a:cs typeface="Calibri" panose="020F0502020204030204"/>
              </a:rPr>
              <a:t> to the </a:t>
            </a:r>
            <a:r>
              <a:rPr lang="it-IT" dirty="0" err="1">
                <a:cs typeface="Calibri" panose="020F0502020204030204"/>
              </a:rPr>
              <a:t>corrected</a:t>
            </a:r>
            <a:r>
              <a:rPr lang="it-IT" dirty="0">
                <a:cs typeface="Calibri" panose="020F0502020204030204"/>
              </a:rPr>
              <a:t> </a:t>
            </a:r>
            <a:r>
              <a:rPr lang="it-IT" dirty="0" err="1">
                <a:cs typeface="Calibri" panose="020F0502020204030204"/>
              </a:rPr>
              <a:t>ones</a:t>
            </a:r>
            <a:endParaRPr lang="it-IT" err="1">
              <a:ea typeface="Calibri"/>
              <a:cs typeface="Calibri" panose="020F0502020204030204"/>
            </a:endParaRPr>
          </a:p>
          <a:p>
            <a:pPr marL="74295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it-IT" dirty="0" err="1">
                <a:cs typeface="Calibri" panose="020F0502020204030204"/>
              </a:rPr>
              <a:t>Periods</a:t>
            </a:r>
            <a:r>
              <a:rPr lang="it-IT" dirty="0">
                <a:cs typeface="Calibri" panose="020F0502020204030204"/>
              </a:rPr>
              <a:t> </a:t>
            </a:r>
            <a:r>
              <a:rPr lang="it-IT" dirty="0" err="1">
                <a:cs typeface="Calibri" panose="020F0502020204030204"/>
              </a:rPr>
              <a:t>fixed</a:t>
            </a:r>
            <a:r>
              <a:rPr lang="it-IT" dirty="0">
                <a:cs typeface="Calibri" panose="020F0502020204030204"/>
              </a:rPr>
              <a:t> from C-14 </a:t>
            </a:r>
            <a:r>
              <a:rPr lang="it-IT" dirty="0" err="1">
                <a:cs typeface="Calibri" panose="020F0502020204030204"/>
              </a:rPr>
              <a:t>cycles</a:t>
            </a:r>
            <a:r>
              <a:rPr lang="it-IT" dirty="0">
                <a:cs typeface="Calibri" panose="020F0502020204030204"/>
              </a:rPr>
              <a:t>: 2 </a:t>
            </a:r>
            <a:r>
              <a:rPr lang="it-IT" dirty="0" err="1">
                <a:cs typeface="Calibri" panose="020F0502020204030204"/>
              </a:rPr>
              <a:t>further</a:t>
            </a:r>
            <a:r>
              <a:rPr lang="it-IT" dirty="0">
                <a:cs typeface="Calibri" panose="020F0502020204030204"/>
              </a:rPr>
              <a:t> from </a:t>
            </a:r>
            <a:r>
              <a:rPr lang="it-IT" dirty="0" err="1">
                <a:cs typeface="Calibri" panose="020F0502020204030204"/>
              </a:rPr>
              <a:t>corrected</a:t>
            </a:r>
            <a:r>
              <a:rPr lang="it-IT" dirty="0">
                <a:cs typeface="Calibri" panose="020F0502020204030204"/>
              </a:rPr>
              <a:t> </a:t>
            </a:r>
            <a:r>
              <a:rPr lang="it-IT" dirty="0" err="1">
                <a:cs typeface="Calibri" panose="020F0502020204030204"/>
              </a:rPr>
              <a:t>ones</a:t>
            </a:r>
            <a:r>
              <a:rPr lang="it-IT" dirty="0">
                <a:cs typeface="Calibri" panose="020F0502020204030204"/>
              </a:rPr>
              <a:t>, 3 </a:t>
            </a:r>
            <a:r>
              <a:rPr lang="it-IT" dirty="0" err="1">
                <a:cs typeface="Calibri" panose="020F0502020204030204"/>
              </a:rPr>
              <a:t>closer</a:t>
            </a:r>
            <a:endParaRPr lang="it-IT" dirty="0">
              <a:cs typeface="Calibri" panose="020F0502020204030204"/>
            </a:endParaRPr>
          </a:p>
          <a:p>
            <a:pPr marL="74295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it-IT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74006750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1D6592CA-3AEF-9245-9030-A69744F573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003" y="4970250"/>
            <a:ext cx="7823997" cy="744750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E47DEB7E-F71D-D84F-9011-B56FE9D816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1780" t="23069"/>
          <a:stretch/>
        </p:blipFill>
        <p:spPr>
          <a:xfrm>
            <a:off x="-27864" y="0"/>
            <a:ext cx="9144000" cy="838560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7143AF52-E038-704E-8B38-1D351568BE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1785" y="140994"/>
            <a:ext cx="1467464" cy="655118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11981F73-4EE0-514F-B43A-E709FADE36F0}"/>
              </a:ext>
            </a:extLst>
          </p:cNvPr>
          <p:cNvSpPr txBox="1"/>
          <p:nvPr/>
        </p:nvSpPr>
        <p:spPr>
          <a:xfrm>
            <a:off x="432168" y="139158"/>
            <a:ext cx="5411266" cy="55399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sz="3000" b="1" dirty="0">
                <a:solidFill>
                  <a:schemeClr val="bg1"/>
                </a:solidFill>
                <a:latin typeface="+mj-lt"/>
              </a:rPr>
              <a:t>CONCLUSIONS</a:t>
            </a:r>
            <a:endParaRPr lang="en-GB" sz="3000" b="1" dirty="0">
              <a:solidFill>
                <a:schemeClr val="bg1"/>
              </a:solidFill>
              <a:latin typeface="+mj-lt"/>
              <a:cs typeface="Calibri Light"/>
            </a:endParaRPr>
          </a:p>
        </p:txBody>
      </p:sp>
      <p:sp>
        <p:nvSpPr>
          <p:cNvPr id="13" name="Segnaposto numero diapositiva 12">
            <a:extLst>
              <a:ext uri="{FF2B5EF4-FFF2-40B4-BE49-F238E27FC236}">
                <a16:creationId xmlns:a16="http://schemas.microsoft.com/office/drawing/2014/main" id="{EFFCE501-846A-3E4D-8BB3-296EF5F9C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FD6AA-E63A-A446-AE74-D7B2F3293778}" type="slidenum">
              <a:rPr lang="en-GB" dirty="0" smtClean="0"/>
              <a:t>91</a:t>
            </a:fld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C94009-1275-DB80-A7AD-A8A8BDBB1B93}"/>
              </a:ext>
            </a:extLst>
          </p:cNvPr>
          <p:cNvSpPr txBox="1"/>
          <p:nvPr/>
        </p:nvSpPr>
        <p:spPr>
          <a:xfrm>
            <a:off x="139806" y="952099"/>
            <a:ext cx="7509179" cy="506292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endParaRPr lang="en-GB" sz="2000">
              <a:ea typeface="Calibri" panose="020F0502020204030204"/>
              <a:cs typeface="Calibri" panose="020F0502020204030204"/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8F1D06E3-FCF7-7B34-BAD6-963046B0B77A}"/>
              </a:ext>
            </a:extLst>
          </p:cNvPr>
          <p:cNvSpPr txBox="1"/>
          <p:nvPr/>
        </p:nvSpPr>
        <p:spPr>
          <a:xfrm>
            <a:off x="138530" y="1108326"/>
            <a:ext cx="8526297" cy="375487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it-IT" dirty="0">
                <a:cs typeface="Calibri" panose="020F0502020204030204"/>
              </a:rPr>
              <a:t>Time-scale </a:t>
            </a:r>
            <a:r>
              <a:rPr lang="it-IT" dirty="0" err="1">
                <a:cs typeface="Calibri" panose="020F0502020204030204"/>
              </a:rPr>
              <a:t>correction</a:t>
            </a:r>
            <a:r>
              <a:rPr lang="it-IT" dirty="0">
                <a:cs typeface="Calibri" panose="020F0502020204030204"/>
              </a:rPr>
              <a:t> on </a:t>
            </a:r>
            <a:r>
              <a:rPr lang="it-IT" dirty="0" err="1">
                <a:cs typeface="Calibri" panose="020F0502020204030204"/>
              </a:rPr>
              <a:t>isotopes</a:t>
            </a:r>
            <a:r>
              <a:rPr lang="it-IT" dirty="0">
                <a:cs typeface="Calibri" panose="020F0502020204030204"/>
              </a:rPr>
              <a:t>' </a:t>
            </a:r>
            <a:r>
              <a:rPr lang="it-IT" dirty="0" err="1">
                <a:cs typeface="Calibri" panose="020F0502020204030204"/>
              </a:rPr>
              <a:t>timeseries</a:t>
            </a:r>
            <a:r>
              <a:rPr lang="it-IT" dirty="0">
                <a:cs typeface="Calibri" panose="020F0502020204030204"/>
              </a:rPr>
              <a:t> from </a:t>
            </a:r>
            <a:r>
              <a:rPr lang="it-IT" dirty="0" err="1">
                <a:cs typeface="Calibri" panose="020F0502020204030204"/>
              </a:rPr>
              <a:t>ice</a:t>
            </a:r>
            <a:r>
              <a:rPr lang="it-IT" dirty="0">
                <a:cs typeface="Calibri" panose="020F0502020204030204"/>
              </a:rPr>
              <a:t> cores</a:t>
            </a:r>
            <a:endParaRPr lang="it-IT"/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it-IT" dirty="0" err="1">
                <a:cs typeface="Calibri" panose="020F0502020204030204"/>
              </a:rPr>
              <a:t>Signal's</a:t>
            </a:r>
            <a:r>
              <a:rPr lang="it-IT" dirty="0">
                <a:cs typeface="Calibri" panose="020F0502020204030204"/>
              </a:rPr>
              <a:t> model: sum of </a:t>
            </a:r>
            <a:r>
              <a:rPr lang="it-IT" dirty="0" err="1">
                <a:cs typeface="Calibri" panose="020F0502020204030204"/>
              </a:rPr>
              <a:t>waves</a:t>
            </a:r>
            <a:r>
              <a:rPr lang="it-IT" dirty="0">
                <a:cs typeface="Calibri" panose="020F0502020204030204"/>
              </a:rPr>
              <a:t> + </a:t>
            </a:r>
            <a:r>
              <a:rPr lang="it-IT" dirty="0" err="1">
                <a:cs typeface="Calibri" panose="020F0502020204030204"/>
              </a:rPr>
              <a:t>noise</a:t>
            </a:r>
            <a:br>
              <a:rPr lang="it-IT">
                <a:cs typeface="Calibri" panose="020F0502020204030204"/>
              </a:rPr>
            </a:br>
            <a:r>
              <a:rPr lang="it-IT" dirty="0" err="1">
                <a:cs typeface="Calibri" panose="020F0502020204030204"/>
              </a:rPr>
              <a:t>Timestamps</a:t>
            </a:r>
            <a:r>
              <a:rPr lang="it-IT" dirty="0">
                <a:cs typeface="Calibri" panose="020F0502020204030204"/>
              </a:rPr>
              <a:t>' model: </a:t>
            </a:r>
            <a:r>
              <a:rPr lang="it-IT" dirty="0" err="1">
                <a:cs typeface="Calibri" panose="020F0502020204030204"/>
              </a:rPr>
              <a:t>Ornstein-Uhlenbeck</a:t>
            </a:r>
            <a:endParaRPr lang="it-IT">
              <a:cs typeface="Calibri" panose="020F0502020204030204"/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it-IT" dirty="0" err="1">
                <a:cs typeface="Calibri" panose="020F0502020204030204"/>
              </a:rPr>
              <a:t>Bayesian</a:t>
            </a:r>
            <a:r>
              <a:rPr lang="it-IT" dirty="0">
                <a:cs typeface="Calibri" panose="020F0502020204030204"/>
              </a:rPr>
              <a:t> </a:t>
            </a:r>
            <a:r>
              <a:rPr lang="it-IT" dirty="0" err="1">
                <a:cs typeface="Calibri" panose="020F0502020204030204"/>
              </a:rPr>
              <a:t>inference</a:t>
            </a:r>
            <a:r>
              <a:rPr lang="it-IT" dirty="0">
                <a:cs typeface="Calibri" panose="020F0502020204030204"/>
              </a:rPr>
              <a:t> to </a:t>
            </a:r>
            <a:r>
              <a:rPr lang="it-IT" dirty="0" err="1">
                <a:cs typeface="Calibri" panose="020F0502020204030204"/>
              </a:rPr>
              <a:t>calculate</a:t>
            </a:r>
            <a:r>
              <a:rPr lang="it-IT" dirty="0">
                <a:cs typeface="Calibri" panose="020F0502020204030204"/>
              </a:rPr>
              <a:t> </a:t>
            </a:r>
            <a:r>
              <a:rPr lang="it-IT" dirty="0" err="1">
                <a:cs typeface="Calibri" panose="020F0502020204030204"/>
              </a:rPr>
              <a:t>posterior</a:t>
            </a:r>
            <a:r>
              <a:rPr lang="it-IT" dirty="0">
                <a:cs typeface="Calibri" panose="020F0502020204030204"/>
              </a:rPr>
              <a:t> </a:t>
            </a:r>
            <a:r>
              <a:rPr lang="it-IT" dirty="0" err="1">
                <a:cs typeface="Calibri" panose="020F0502020204030204"/>
              </a:rPr>
              <a:t>probabilities</a:t>
            </a:r>
            <a:r>
              <a:rPr lang="it-IT" dirty="0">
                <a:cs typeface="Calibri" panose="020F0502020204030204"/>
              </a:rPr>
              <a:t> for the </a:t>
            </a:r>
            <a:r>
              <a:rPr lang="it-IT" dirty="0" err="1">
                <a:cs typeface="Calibri" panose="020F0502020204030204"/>
              </a:rPr>
              <a:t>parameters</a:t>
            </a:r>
            <a:r>
              <a:rPr lang="it-IT" dirty="0">
                <a:cs typeface="Calibri" panose="020F0502020204030204"/>
              </a:rPr>
              <a:t>, by </a:t>
            </a:r>
            <a:r>
              <a:rPr lang="it-IT" dirty="0" err="1">
                <a:cs typeface="Calibri" panose="020F0502020204030204"/>
              </a:rPr>
              <a:t>means</a:t>
            </a:r>
            <a:r>
              <a:rPr lang="it-IT" dirty="0">
                <a:cs typeface="Calibri" panose="020F0502020204030204"/>
              </a:rPr>
              <a:t> of MC sampling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it-IT" dirty="0" err="1">
                <a:cs typeface="Calibri" panose="020F0502020204030204"/>
              </a:rPr>
              <a:t>Synthetic</a:t>
            </a:r>
            <a:r>
              <a:rPr lang="it-IT" dirty="0">
                <a:cs typeface="Calibri" panose="020F0502020204030204"/>
              </a:rPr>
              <a:t> datasets to test the </a:t>
            </a:r>
            <a:r>
              <a:rPr lang="it-IT" dirty="0" err="1">
                <a:cs typeface="Calibri" panose="020F0502020204030204"/>
              </a:rPr>
              <a:t>program</a:t>
            </a:r>
            <a:endParaRPr lang="it-IT">
              <a:cs typeface="Calibri" panose="020F0502020204030204"/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it-IT" dirty="0">
                <a:cs typeface="Calibri" panose="020F0502020204030204"/>
              </a:rPr>
              <a:t>Be-10 </a:t>
            </a:r>
            <a:r>
              <a:rPr lang="it-IT" dirty="0" err="1">
                <a:cs typeface="Calibri" panose="020F0502020204030204"/>
              </a:rPr>
              <a:t>timeseries</a:t>
            </a:r>
            <a:r>
              <a:rPr lang="it-IT" dirty="0">
                <a:cs typeface="Calibri" panose="020F0502020204030204"/>
              </a:rPr>
              <a:t>: PS </a:t>
            </a:r>
            <a:r>
              <a:rPr lang="it-IT" dirty="0" err="1">
                <a:cs typeface="Calibri" panose="020F0502020204030204"/>
              </a:rPr>
              <a:t>compared</a:t>
            </a:r>
            <a:r>
              <a:rPr lang="it-IT" dirty="0">
                <a:cs typeface="Calibri" panose="020F0502020204030204"/>
              </a:rPr>
              <a:t> to C-14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it-IT" dirty="0" err="1">
                <a:cs typeface="Calibri" panose="020F0502020204030204"/>
              </a:rPr>
              <a:t>Comparison</a:t>
            </a:r>
            <a:r>
              <a:rPr lang="it-IT" dirty="0">
                <a:cs typeface="Calibri" panose="020F0502020204030204"/>
              </a:rPr>
              <a:t> to </a:t>
            </a:r>
            <a:r>
              <a:rPr lang="it-IT" dirty="0" err="1">
                <a:cs typeface="Calibri" panose="020F0502020204030204"/>
              </a:rPr>
              <a:t>corrected</a:t>
            </a:r>
            <a:r>
              <a:rPr lang="it-IT" dirty="0">
                <a:cs typeface="Calibri" panose="020F0502020204030204"/>
              </a:rPr>
              <a:t> Be-10 </a:t>
            </a:r>
            <a:r>
              <a:rPr lang="it-IT" dirty="0" err="1">
                <a:cs typeface="Calibri" panose="020F0502020204030204"/>
              </a:rPr>
              <a:t>timeseries</a:t>
            </a:r>
            <a:r>
              <a:rPr lang="it-IT" dirty="0">
                <a:cs typeface="Calibri" panose="020F0502020204030204"/>
              </a:rPr>
              <a:t>:</a:t>
            </a:r>
          </a:p>
          <a:p>
            <a:pPr marL="74295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it-IT" dirty="0" err="1">
                <a:cs typeface="Calibri" panose="020F0502020204030204"/>
              </a:rPr>
              <a:t>Inferred</a:t>
            </a:r>
            <a:r>
              <a:rPr lang="it-IT" dirty="0">
                <a:cs typeface="Calibri" panose="020F0502020204030204"/>
              </a:rPr>
              <a:t> </a:t>
            </a:r>
            <a:r>
              <a:rPr lang="it-IT" dirty="0" err="1">
                <a:cs typeface="Calibri" panose="020F0502020204030204"/>
              </a:rPr>
              <a:t>periods</a:t>
            </a:r>
            <a:r>
              <a:rPr lang="it-IT" dirty="0">
                <a:cs typeface="Calibri" panose="020F0502020204030204"/>
              </a:rPr>
              <a:t> </a:t>
            </a:r>
            <a:r>
              <a:rPr lang="it-IT" dirty="0" err="1">
                <a:cs typeface="Calibri" panose="020F0502020204030204"/>
              </a:rPr>
              <a:t>move</a:t>
            </a:r>
            <a:r>
              <a:rPr lang="it-IT" dirty="0">
                <a:cs typeface="Calibri" panose="020F0502020204030204"/>
              </a:rPr>
              <a:t> </a:t>
            </a:r>
            <a:r>
              <a:rPr lang="it-IT" dirty="0" err="1">
                <a:cs typeface="Calibri" panose="020F0502020204030204"/>
              </a:rPr>
              <a:t>closer</a:t>
            </a:r>
            <a:r>
              <a:rPr lang="it-IT" dirty="0">
                <a:cs typeface="Calibri" panose="020F0502020204030204"/>
              </a:rPr>
              <a:t> to the </a:t>
            </a:r>
            <a:r>
              <a:rPr lang="it-IT" dirty="0" err="1">
                <a:cs typeface="Calibri" panose="020F0502020204030204"/>
              </a:rPr>
              <a:t>corrected</a:t>
            </a:r>
            <a:r>
              <a:rPr lang="it-IT" dirty="0">
                <a:cs typeface="Calibri" panose="020F0502020204030204"/>
              </a:rPr>
              <a:t> </a:t>
            </a:r>
            <a:r>
              <a:rPr lang="it-IT" dirty="0" err="1">
                <a:cs typeface="Calibri" panose="020F0502020204030204"/>
              </a:rPr>
              <a:t>ones</a:t>
            </a:r>
            <a:endParaRPr lang="it-IT" err="1">
              <a:ea typeface="Calibri"/>
              <a:cs typeface="Calibri" panose="020F0502020204030204"/>
            </a:endParaRPr>
          </a:p>
          <a:p>
            <a:pPr marL="74295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it-IT" dirty="0" err="1">
                <a:cs typeface="Calibri" panose="020F0502020204030204"/>
              </a:rPr>
              <a:t>Periods</a:t>
            </a:r>
            <a:r>
              <a:rPr lang="it-IT" dirty="0">
                <a:cs typeface="Calibri" panose="020F0502020204030204"/>
              </a:rPr>
              <a:t> </a:t>
            </a:r>
            <a:r>
              <a:rPr lang="it-IT" dirty="0" err="1">
                <a:cs typeface="Calibri" panose="020F0502020204030204"/>
              </a:rPr>
              <a:t>fixed</a:t>
            </a:r>
            <a:r>
              <a:rPr lang="it-IT" dirty="0">
                <a:cs typeface="Calibri" panose="020F0502020204030204"/>
              </a:rPr>
              <a:t> from C-14 </a:t>
            </a:r>
            <a:r>
              <a:rPr lang="it-IT" dirty="0" err="1">
                <a:cs typeface="Calibri" panose="020F0502020204030204"/>
              </a:rPr>
              <a:t>cycles</a:t>
            </a:r>
            <a:r>
              <a:rPr lang="it-IT" dirty="0">
                <a:cs typeface="Calibri" panose="020F0502020204030204"/>
              </a:rPr>
              <a:t>: 2 </a:t>
            </a:r>
            <a:r>
              <a:rPr lang="it-IT" dirty="0" err="1">
                <a:cs typeface="Calibri" panose="020F0502020204030204"/>
              </a:rPr>
              <a:t>further</a:t>
            </a:r>
            <a:r>
              <a:rPr lang="it-IT" dirty="0">
                <a:cs typeface="Calibri" panose="020F0502020204030204"/>
              </a:rPr>
              <a:t> from </a:t>
            </a:r>
            <a:r>
              <a:rPr lang="it-IT" dirty="0" err="1">
                <a:cs typeface="Calibri" panose="020F0502020204030204"/>
              </a:rPr>
              <a:t>corrected</a:t>
            </a:r>
            <a:r>
              <a:rPr lang="it-IT" dirty="0">
                <a:cs typeface="Calibri" panose="020F0502020204030204"/>
              </a:rPr>
              <a:t> </a:t>
            </a:r>
            <a:r>
              <a:rPr lang="it-IT" dirty="0" err="1">
                <a:cs typeface="Calibri" panose="020F0502020204030204"/>
              </a:rPr>
              <a:t>ones</a:t>
            </a:r>
            <a:r>
              <a:rPr lang="it-IT" dirty="0">
                <a:cs typeface="Calibri" panose="020F0502020204030204"/>
              </a:rPr>
              <a:t>, 3 </a:t>
            </a:r>
            <a:r>
              <a:rPr lang="it-IT" dirty="0" err="1">
                <a:cs typeface="Calibri" panose="020F0502020204030204"/>
              </a:rPr>
              <a:t>closer</a:t>
            </a:r>
            <a:endParaRPr lang="it-IT">
              <a:cs typeface="Calibri" panose="020F0502020204030204"/>
            </a:endParaRPr>
          </a:p>
          <a:p>
            <a:pPr marL="74295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it-IT" dirty="0">
                <a:cs typeface="Calibri" panose="020F0502020204030204"/>
              </a:rPr>
              <a:t>Good agreement </a:t>
            </a:r>
            <a:r>
              <a:rPr lang="it-IT" dirty="0" err="1">
                <a:cs typeface="Calibri" panose="020F0502020204030204"/>
              </a:rPr>
              <a:t>between</a:t>
            </a:r>
            <a:r>
              <a:rPr lang="it-IT" dirty="0">
                <a:cs typeface="Calibri" panose="020F0502020204030204"/>
              </a:rPr>
              <a:t> the </a:t>
            </a:r>
            <a:r>
              <a:rPr lang="it-IT" dirty="0" err="1">
                <a:cs typeface="Calibri" panose="020F0502020204030204"/>
              </a:rPr>
              <a:t>considered</a:t>
            </a:r>
            <a:r>
              <a:rPr lang="it-IT" dirty="0">
                <a:cs typeface="Calibri" panose="020F0502020204030204"/>
              </a:rPr>
              <a:t> </a:t>
            </a:r>
            <a:r>
              <a:rPr lang="it-IT" dirty="0" err="1">
                <a:cs typeface="Calibri" panose="020F0502020204030204"/>
              </a:rPr>
              <a:t>cycles</a:t>
            </a:r>
            <a:r>
              <a:rPr lang="it-IT" dirty="0">
                <a:cs typeface="Calibri" panose="020F0502020204030204"/>
              </a:rPr>
              <a:t> and the </a:t>
            </a:r>
            <a:r>
              <a:rPr lang="it-IT" dirty="0" err="1">
                <a:cs typeface="Calibri" panose="020F0502020204030204"/>
              </a:rPr>
              <a:t>corrected</a:t>
            </a:r>
            <a:r>
              <a:rPr lang="it-IT" dirty="0">
                <a:cs typeface="Calibri" panose="020F0502020204030204"/>
              </a:rPr>
              <a:t> </a:t>
            </a:r>
            <a:r>
              <a:rPr lang="it-IT" dirty="0" err="1">
                <a:cs typeface="Calibri" panose="020F0502020204030204"/>
              </a:rPr>
              <a:t>ones</a:t>
            </a:r>
            <a:r>
              <a:rPr lang="it-IT" dirty="0">
                <a:cs typeface="Calibri" panose="020F0502020204030204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8653744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DCCC07A4-4E6A-5046-8E1C-46EB88B783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9226527" cy="7655584"/>
          </a:xfrm>
          <a:prstGeom prst="rect">
            <a:avLst/>
          </a:prstGeom>
        </p:spPr>
      </p:pic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587CDAE2-F50E-584A-AE4F-A1371F72E2C4}"/>
              </a:ext>
            </a:extLst>
          </p:cNvPr>
          <p:cNvSpPr txBox="1"/>
          <p:nvPr/>
        </p:nvSpPr>
        <p:spPr>
          <a:xfrm>
            <a:off x="1014330" y="2558050"/>
            <a:ext cx="7115341" cy="1054135"/>
          </a:xfrm>
          <a:prstGeom prst="rect">
            <a:avLst/>
          </a:prstGeom>
          <a:noFill/>
        </p:spPr>
        <p:txBody>
          <a:bodyPr wrap="square" lIns="68580" tIns="34290" rIns="68580" bIns="34290" rtlCol="0" anchor="t">
            <a:spAutoFit/>
          </a:bodyPr>
          <a:lstStyle/>
          <a:p>
            <a:pPr algn="ctr"/>
            <a:r>
              <a:rPr lang="en-GB" sz="4400" dirty="0">
                <a:solidFill>
                  <a:srgbClr val="FFFFFF"/>
                </a:solidFill>
                <a:ea typeface="+mn-lt"/>
                <a:cs typeface="+mn-lt"/>
              </a:rPr>
              <a:t>THANK YOU</a:t>
            </a:r>
            <a:endParaRPr lang="it-IT" sz="3200" dirty="0"/>
          </a:p>
          <a:p>
            <a:endParaRPr lang="it-IT" sz="2000"/>
          </a:p>
        </p:txBody>
      </p:sp>
    </p:spTree>
    <p:extLst>
      <p:ext uri="{BB962C8B-B14F-4D97-AF65-F5344CB8AC3E}">
        <p14:creationId xmlns:p14="http://schemas.microsoft.com/office/powerpoint/2010/main" val="11732796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Presentazione su schermo (16:10)</PresentationFormat>
  <Slides>92</Slides>
  <Notes>92</Notes>
  <HiddenSlides>0</HiddenSlides>
  <ScaleCrop>false</ScaleCrop>
  <HeadingPairs>
    <vt:vector size="4" baseType="variant">
      <vt:variant>
        <vt:lpstr>Tema</vt:lpstr>
      </vt:variant>
      <vt:variant>
        <vt:i4>1</vt:i4>
      </vt:variant>
      <vt:variant>
        <vt:lpstr>Titoli diapositive</vt:lpstr>
      </vt:variant>
      <vt:variant>
        <vt:i4>92</vt:i4>
      </vt:variant>
    </vt:vector>
  </HeadingPairs>
  <TitlesOfParts>
    <vt:vector size="93" baseType="lpstr">
      <vt:lpstr>Office Theme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Menti Luca</dc:creator>
  <cp:revision>89</cp:revision>
  <dcterms:created xsi:type="dcterms:W3CDTF">2022-07-14T13:45:24Z</dcterms:created>
  <dcterms:modified xsi:type="dcterms:W3CDTF">2023-06-09T11:51:54Z</dcterms:modified>
</cp:coreProperties>
</file>